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4"/>
  </p:notesMasterIdLst>
  <p:sldIdLst>
    <p:sldId id="256" r:id="rId2"/>
    <p:sldId id="257" r:id="rId3"/>
    <p:sldId id="258" r:id="rId4"/>
    <p:sldId id="269" r:id="rId5"/>
    <p:sldId id="259" r:id="rId6"/>
    <p:sldId id="260" r:id="rId7"/>
    <p:sldId id="261" r:id="rId8"/>
    <p:sldId id="262" r:id="rId9"/>
    <p:sldId id="263" r:id="rId10"/>
    <p:sldId id="264" r:id="rId11"/>
    <p:sldId id="280" r:id="rId12"/>
    <p:sldId id="265" r:id="rId13"/>
    <p:sldId id="268" r:id="rId14"/>
    <p:sldId id="266" r:id="rId15"/>
    <p:sldId id="267" r:id="rId16"/>
    <p:sldId id="281" r:id="rId17"/>
    <p:sldId id="270" r:id="rId18"/>
    <p:sldId id="271" r:id="rId19"/>
    <p:sldId id="272" r:id="rId20"/>
    <p:sldId id="274" r:id="rId21"/>
    <p:sldId id="273" r:id="rId22"/>
    <p:sldId id="275" r:id="rId23"/>
    <p:sldId id="276" r:id="rId24"/>
    <p:sldId id="277" r:id="rId25"/>
    <p:sldId id="278" r:id="rId26"/>
    <p:sldId id="282" r:id="rId27"/>
    <p:sldId id="283" r:id="rId28"/>
    <p:sldId id="284" r:id="rId29"/>
    <p:sldId id="285" r:id="rId30"/>
    <p:sldId id="286" r:id="rId31"/>
    <p:sldId id="287" r:id="rId32"/>
    <p:sldId id="27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66CDAE-AB13-B046-AC1B-D340BD4D3685}">
          <p14:sldIdLst>
            <p14:sldId id="256"/>
            <p14:sldId id="257"/>
            <p14:sldId id="258"/>
            <p14:sldId id="269"/>
            <p14:sldId id="259"/>
            <p14:sldId id="260"/>
            <p14:sldId id="261"/>
            <p14:sldId id="262"/>
            <p14:sldId id="263"/>
            <p14:sldId id="264"/>
            <p14:sldId id="280"/>
            <p14:sldId id="265"/>
            <p14:sldId id="268"/>
            <p14:sldId id="266"/>
            <p14:sldId id="267"/>
            <p14:sldId id="281"/>
            <p14:sldId id="270"/>
            <p14:sldId id="271"/>
            <p14:sldId id="272"/>
            <p14:sldId id="274"/>
            <p14:sldId id="273"/>
            <p14:sldId id="275"/>
            <p14:sldId id="276"/>
            <p14:sldId id="277"/>
            <p14:sldId id="278"/>
            <p14:sldId id="282"/>
            <p14:sldId id="283"/>
            <p14:sldId id="284"/>
            <p14:sldId id="285"/>
            <p14:sldId id="286"/>
            <p14:sldId id="287"/>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50" autoAdjust="0"/>
  </p:normalViewPr>
  <p:slideViewPr>
    <p:cSldViewPr snapToGrid="0" snapToObjects="1">
      <p:cViewPr>
        <p:scale>
          <a:sx n="100" d="100"/>
          <a:sy n="100" d="100"/>
        </p:scale>
        <p:origin x="-3870" y="-102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9B1BD4-A8CD-1147-B321-E70DB3E39DFB}" type="datetimeFigureOut">
              <a:rPr lang="en-US" smtClean="0"/>
              <a:t>09/26/2017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CB60A0-C413-9749-90F5-AE082234D545}" type="slidenum">
              <a:rPr lang="en-US" smtClean="0"/>
              <a:t>‹#›</a:t>
            </a:fld>
            <a:endParaRPr lang="en-US"/>
          </a:p>
        </p:txBody>
      </p:sp>
    </p:spTree>
    <p:extLst>
      <p:ext uri="{BB962C8B-B14F-4D97-AF65-F5344CB8AC3E}">
        <p14:creationId xmlns:p14="http://schemas.microsoft.com/office/powerpoint/2010/main" val="34283231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context-aware computing became more popular with the in- </a:t>
            </a:r>
            <a:r>
              <a:rPr lang="en-US" sz="1200" kern="1200" dirty="0" err="1" smtClean="0">
                <a:solidFill>
                  <a:schemeClr val="tx1"/>
                </a:solidFill>
                <a:effectLst/>
                <a:latin typeface="+mn-lt"/>
                <a:ea typeface="+mn-ea"/>
                <a:cs typeface="+mn-cs"/>
              </a:rPr>
              <a:t>troduction</a:t>
            </a:r>
            <a:r>
              <a:rPr lang="en-US" sz="1200" kern="1200" dirty="0" smtClean="0">
                <a:solidFill>
                  <a:schemeClr val="tx1"/>
                </a:solidFill>
                <a:effectLst/>
                <a:latin typeface="+mn-lt"/>
                <a:ea typeface="+mn-ea"/>
                <a:cs typeface="+mn-cs"/>
              </a:rPr>
              <a:t> of the term ‘</a:t>
            </a:r>
            <a:r>
              <a:rPr lang="en-US" sz="1200" i="1" kern="1200" dirty="0" smtClean="0">
                <a:solidFill>
                  <a:schemeClr val="tx1"/>
                </a:solidFill>
                <a:effectLst/>
                <a:latin typeface="+mn-lt"/>
                <a:ea typeface="+mn-ea"/>
                <a:cs typeface="+mn-cs"/>
              </a:rPr>
              <a:t>ubiquitous computing</a:t>
            </a:r>
            <a:r>
              <a:rPr lang="en-US" sz="1200" kern="1200" dirty="0" smtClean="0">
                <a:solidFill>
                  <a:schemeClr val="tx1"/>
                </a:solidFill>
                <a:effectLst/>
                <a:latin typeface="+mn-lt"/>
                <a:ea typeface="+mn-ea"/>
                <a:cs typeface="+mn-cs"/>
              </a:rPr>
              <a:t>’ by Mark Weiser [1] in his ground-breaking paper </a:t>
            </a:r>
            <a:r>
              <a:rPr lang="en-US" sz="1200" i="1" kern="1200" dirty="0" smtClean="0">
                <a:solidFill>
                  <a:schemeClr val="tx1"/>
                </a:solidFill>
                <a:effectLst/>
                <a:latin typeface="+mn-lt"/>
                <a:ea typeface="+mn-ea"/>
                <a:cs typeface="+mn-cs"/>
              </a:rPr>
              <a:t>The Computer for the 21st Century </a:t>
            </a:r>
            <a:r>
              <a:rPr lang="en-US" sz="1200" kern="1200" dirty="0" smtClean="0">
                <a:solidFill>
                  <a:schemeClr val="tx1"/>
                </a:solidFill>
                <a:effectLst/>
                <a:latin typeface="+mn-lt"/>
                <a:ea typeface="+mn-ea"/>
                <a:cs typeface="+mn-cs"/>
              </a:rPr>
              <a:t>in 1991. Then the term ‘</a:t>
            </a:r>
            <a:r>
              <a:rPr lang="en-US" sz="1200" i="1" kern="1200" dirty="0" smtClean="0">
                <a:solidFill>
                  <a:schemeClr val="tx1"/>
                </a:solidFill>
                <a:effectLst/>
                <a:latin typeface="+mn-lt"/>
                <a:ea typeface="+mn-ea"/>
                <a:cs typeface="+mn-cs"/>
              </a:rPr>
              <a:t>context-aware</a:t>
            </a:r>
            <a:r>
              <a:rPr lang="en-US" sz="1200" kern="1200" dirty="0" smtClean="0">
                <a:solidFill>
                  <a:schemeClr val="tx1"/>
                </a:solidFill>
                <a:effectLst/>
                <a:latin typeface="+mn-lt"/>
                <a:ea typeface="+mn-ea"/>
                <a:cs typeface="+mn-cs"/>
              </a:rPr>
              <a:t>’ was first used by </a:t>
            </a:r>
            <a:r>
              <a:rPr lang="en-US" sz="1200" kern="1200" dirty="0" err="1" smtClean="0">
                <a:solidFill>
                  <a:schemeClr val="tx1"/>
                </a:solidFill>
                <a:effectLst/>
                <a:latin typeface="+mn-lt"/>
                <a:ea typeface="+mn-ea"/>
                <a:cs typeface="+mn-cs"/>
              </a:rPr>
              <a:t>Schilit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Theimer</a:t>
            </a:r>
            <a:r>
              <a:rPr lang="en-US" sz="1200" kern="1200" dirty="0" smtClean="0">
                <a:solidFill>
                  <a:schemeClr val="tx1"/>
                </a:solidFill>
                <a:effectLst/>
                <a:latin typeface="+mn-lt"/>
                <a:ea typeface="+mn-ea"/>
                <a:cs typeface="+mn-cs"/>
              </a:rPr>
              <a:t> [2] in 1994.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definitions for </a:t>
            </a:r>
            <a:r>
              <a:rPr lang="en-US" sz="1200" i="1" kern="1200" dirty="0" smtClean="0">
                <a:solidFill>
                  <a:schemeClr val="tx1"/>
                </a:solidFill>
                <a:effectLst/>
                <a:latin typeface="+mn-lt"/>
                <a:ea typeface="+mn-ea"/>
                <a:cs typeface="+mn-cs"/>
              </a:rPr>
              <a:t>‘context</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context-awareness</a:t>
            </a:r>
            <a:r>
              <a:rPr lang="en-US" sz="1200" kern="1200" dirty="0" smtClean="0">
                <a:solidFill>
                  <a:schemeClr val="tx1"/>
                </a:solidFill>
                <a:effectLst/>
                <a:latin typeface="+mn-lt"/>
                <a:ea typeface="+mn-ea"/>
                <a:cs typeface="+mn-cs"/>
              </a:rPr>
              <a:t>’ that are widely accepted by the research community today were proposed by </a:t>
            </a:r>
            <a:r>
              <a:rPr lang="en-US" sz="1200" kern="1200" dirty="0" err="1" smtClean="0">
                <a:solidFill>
                  <a:schemeClr val="tx1"/>
                </a:solidFill>
                <a:effectLst/>
                <a:latin typeface="+mn-lt"/>
                <a:ea typeface="+mn-ea"/>
                <a:cs typeface="+mn-cs"/>
              </a:rPr>
              <a:t>Abowd</a:t>
            </a:r>
            <a:r>
              <a:rPr lang="en-US" sz="1200" kern="1200" dirty="0" smtClean="0">
                <a:solidFill>
                  <a:schemeClr val="tx1"/>
                </a:solidFill>
                <a:effectLst/>
                <a:latin typeface="+mn-lt"/>
                <a:ea typeface="+mn-ea"/>
                <a:cs typeface="+mn-cs"/>
              </a:rPr>
              <a:t> et al. [3] in 1999. </a:t>
            </a:r>
            <a:endParaRPr lang="en-US" dirty="0" smtClean="0"/>
          </a:p>
          <a:p>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2</a:t>
            </a:fld>
            <a:endParaRPr lang="en-US"/>
          </a:p>
        </p:txBody>
      </p:sp>
    </p:spTree>
    <p:extLst>
      <p:ext uri="{BB962C8B-B14F-4D97-AF65-F5344CB8AC3E}">
        <p14:creationId xmlns:p14="http://schemas.microsoft.com/office/powerpoint/2010/main" val="4236619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major sensor network middleware approaches</a:t>
            </a:r>
          </a:p>
          <a:p>
            <a:r>
              <a:rPr lang="en-US" dirty="0" smtClean="0"/>
              <a:t>are </a:t>
            </a:r>
            <a:r>
              <a:rPr lang="en-US" dirty="0" err="1" smtClean="0"/>
              <a:t>IrisNet</a:t>
            </a:r>
            <a:r>
              <a:rPr lang="en-US" dirty="0" smtClean="0"/>
              <a:t>, </a:t>
            </a:r>
            <a:r>
              <a:rPr lang="en-US" dirty="0" err="1" smtClean="0"/>
              <a:t>JWebDust</a:t>
            </a:r>
            <a:r>
              <a:rPr lang="en-US" dirty="0" smtClean="0"/>
              <a:t>, Hourglass, </a:t>
            </a:r>
            <a:r>
              <a:rPr lang="en-US" dirty="0" err="1" smtClean="0"/>
              <a:t>HiFi</a:t>
            </a:r>
            <a:r>
              <a:rPr lang="en-US" dirty="0" smtClean="0"/>
              <a:t>, Cougar, Impala,</a:t>
            </a:r>
          </a:p>
          <a:p>
            <a:r>
              <a:rPr lang="en-US" dirty="0" smtClean="0"/>
              <a:t>SINA, Mate, </a:t>
            </a:r>
            <a:r>
              <a:rPr lang="en-US" dirty="0" err="1" smtClean="0"/>
              <a:t>TinyDB</a:t>
            </a:r>
            <a:r>
              <a:rPr lang="en-US" dirty="0" smtClean="0"/>
              <a:t>, Smart Object, </a:t>
            </a:r>
            <a:r>
              <a:rPr lang="en-US" dirty="0" err="1" smtClean="0"/>
              <a:t>Agilla</a:t>
            </a:r>
            <a:r>
              <a:rPr lang="en-US" dirty="0" smtClean="0"/>
              <a:t>, </a:t>
            </a:r>
            <a:r>
              <a:rPr lang="en-US" dirty="0" err="1" smtClean="0"/>
              <a:t>TinyCubus</a:t>
            </a:r>
            <a:r>
              <a:rPr lang="en-US" dirty="0" smtClean="0"/>
              <a:t>,</a:t>
            </a:r>
          </a:p>
          <a:p>
            <a:r>
              <a:rPr lang="en-US" dirty="0" err="1" smtClean="0"/>
              <a:t>TinyLime</a:t>
            </a:r>
            <a:r>
              <a:rPr lang="en-US" dirty="0" smtClean="0"/>
              <a:t>, </a:t>
            </a:r>
            <a:r>
              <a:rPr lang="en-US" dirty="0" err="1" smtClean="0"/>
              <a:t>EnviroTrack</a:t>
            </a:r>
            <a:r>
              <a:rPr lang="en-US" smtClean="0"/>
              <a:t>, Mires, Hood, and Smart Messages</a:t>
            </a:r>
            <a:endParaRPr lang="en-US"/>
          </a:p>
        </p:txBody>
      </p:sp>
      <p:sp>
        <p:nvSpPr>
          <p:cNvPr id="4" name="Slide Number Placeholder 3"/>
          <p:cNvSpPr>
            <a:spLocks noGrp="1"/>
          </p:cNvSpPr>
          <p:nvPr>
            <p:ph type="sldNum" sz="quarter" idx="10"/>
          </p:nvPr>
        </p:nvSpPr>
        <p:spPr/>
        <p:txBody>
          <a:bodyPr/>
          <a:lstStyle/>
          <a:p>
            <a:fld id="{30CB60A0-C413-9749-90F5-AE082234D545}" type="slidenum">
              <a:rPr lang="en-US" smtClean="0"/>
              <a:t>4</a:t>
            </a:fld>
            <a:endParaRPr lang="en-US"/>
          </a:p>
        </p:txBody>
      </p:sp>
    </p:spTree>
    <p:extLst>
      <p:ext uri="{BB962C8B-B14F-4D97-AF65-F5344CB8AC3E}">
        <p14:creationId xmlns:p14="http://schemas.microsoft.com/office/powerpoint/2010/main" val="347021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late 1960s, communication between two computers was made possible through a computer network [17].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early 1980s the TCP/IP stack was introduced. Then, commercial use of the Internet started in the late 1980s.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Later, the World Wide Web (WWW) became available in 1991 which made the Internet more popular and stimulate the rapid growth.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term ‘Internet of Things’ was firstly coined by Kevin Ashton [27] in a presentation in 1998.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Later,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was formally introduced by the International Telecommunication Union (ITU) by the </a:t>
            </a:r>
            <a:r>
              <a:rPr lang="en-US" sz="1200" i="1" kern="1200" dirty="0" smtClean="0">
                <a:solidFill>
                  <a:schemeClr val="tx1"/>
                </a:solidFill>
                <a:effectLst/>
                <a:latin typeface="+mn-lt"/>
                <a:ea typeface="+mn-ea"/>
                <a:cs typeface="+mn-cs"/>
              </a:rPr>
              <a:t>ITU Internet report </a:t>
            </a:r>
            <a:r>
              <a:rPr lang="en-US" sz="1200" kern="1200" dirty="0" smtClean="0">
                <a:solidFill>
                  <a:schemeClr val="tx1"/>
                </a:solidFill>
                <a:effectLst/>
                <a:latin typeface="+mn-lt"/>
                <a:ea typeface="+mn-ea"/>
                <a:cs typeface="+mn-cs"/>
              </a:rPr>
              <a:t>in 2005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6</a:t>
            </a:fld>
            <a:endParaRPr lang="en-US"/>
          </a:p>
        </p:txBody>
      </p:sp>
    </p:spTree>
    <p:extLst>
      <p:ext uri="{BB962C8B-B14F-4D97-AF65-F5344CB8AC3E}">
        <p14:creationId xmlns:p14="http://schemas.microsoft.com/office/powerpoint/2010/main" val="283416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2020, there will be 50 to 100 billion devices connected to the Internet [ </a:t>
            </a:r>
            <a:endParaRPr lang="en-US" dirty="0" smtClean="0"/>
          </a:p>
          <a:p>
            <a:endParaRPr lang="tr-TR" dirty="0" smtClean="0"/>
          </a:p>
          <a:p>
            <a:r>
              <a:rPr lang="en-US" dirty="0" smtClean="0"/>
              <a:t>smart cities, smart environment, smart water, smart metering, security and emergencies, retail, logistics,</a:t>
            </a:r>
          </a:p>
          <a:p>
            <a:r>
              <a:rPr lang="en-US" dirty="0" smtClean="0"/>
              <a:t>industrial control, smart agriculture, smart animal farming,</a:t>
            </a:r>
          </a:p>
          <a:p>
            <a:r>
              <a:rPr lang="en-US" dirty="0" smtClean="0"/>
              <a:t>domestic and home automation, and </a:t>
            </a:r>
            <a:r>
              <a:rPr lang="en-US" dirty="0" err="1" smtClean="0"/>
              <a:t>eHealth</a:t>
            </a:r>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10</a:t>
            </a:fld>
            <a:endParaRPr lang="en-US"/>
          </a:p>
        </p:txBody>
      </p:sp>
    </p:spTree>
    <p:extLst>
      <p:ext uri="{BB962C8B-B14F-4D97-AF65-F5344CB8AC3E}">
        <p14:creationId xmlns:p14="http://schemas.microsoft.com/office/powerpoint/2010/main" val="90564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11</a:t>
            </a:fld>
            <a:endParaRPr lang="en-US"/>
          </a:p>
        </p:txBody>
      </p:sp>
    </p:spTree>
    <p:extLst>
      <p:ext uri="{BB962C8B-B14F-4D97-AF65-F5344CB8AC3E}">
        <p14:creationId xmlns:p14="http://schemas.microsoft.com/office/powerpoint/2010/main" val="424873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Capability means the processing, </a:t>
            </a:r>
            <a:r>
              <a:rPr lang="en-US" sz="1200" kern="1200" dirty="0" err="1" smtClean="0">
                <a:solidFill>
                  <a:schemeClr val="tx1"/>
                </a:solidFill>
                <a:effectLst/>
                <a:latin typeface="+mn-lt"/>
                <a:ea typeface="+mn-ea"/>
                <a:cs typeface="+mn-cs"/>
              </a:rPr>
              <a:t>mem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ory</a:t>
            </a:r>
            <a:r>
              <a:rPr lang="en-US" sz="1200" kern="1200" dirty="0" smtClean="0">
                <a:solidFill>
                  <a:schemeClr val="tx1"/>
                </a:solidFill>
                <a:effectLst/>
                <a:latin typeface="+mn-lt"/>
                <a:ea typeface="+mn-ea"/>
                <a:cs typeface="+mn-cs"/>
              </a:rPr>
              <a:t>, communication, and energy capacity. Capabilities increase from layer one to layer six.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several other technologies that can provide ac- </a:t>
            </a:r>
            <a:r>
              <a:rPr lang="en-US" sz="1200" kern="1200" dirty="0" err="1" smtClean="0">
                <a:solidFill>
                  <a:schemeClr val="tx1"/>
                </a:solidFill>
                <a:effectLst/>
                <a:latin typeface="+mn-lt"/>
                <a:ea typeface="+mn-ea"/>
                <a:cs typeface="+mn-cs"/>
              </a:rPr>
              <a:t>cess</a:t>
            </a:r>
            <a:r>
              <a:rPr lang="en-US" sz="1200" kern="1200" dirty="0" smtClean="0">
                <a:solidFill>
                  <a:schemeClr val="tx1"/>
                </a:solidFill>
                <a:effectLst/>
                <a:latin typeface="+mn-lt"/>
                <a:ea typeface="+mn-ea"/>
                <a:cs typeface="+mn-cs"/>
              </a:rPr>
              <a:t> to sensor hardware, such as wireless ad-hoc networks. However, they are not scalable and cannot accommodate the needs 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individually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comprises sensors and actuators. The data is collected using sensors. Then, it is processed and decisions are made. Finally, actuators perform the decided actions.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their origin, SNs were designed, developed, and used for specific application purposes, for example, detecting bush fire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12</a:t>
            </a:fld>
            <a:endParaRPr lang="en-US"/>
          </a:p>
        </p:txBody>
      </p:sp>
    </p:spTree>
    <p:extLst>
      <p:ext uri="{BB962C8B-B14F-4D97-AF65-F5344CB8AC3E}">
        <p14:creationId xmlns:p14="http://schemas.microsoft.com/office/powerpoint/2010/main" val="11860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users may set the preferred temperature in a smart home environment where the heating system of the home can maintain the specified temperature across all rooms. </a:t>
            </a:r>
            <a:endParaRPr lang="en-US" dirty="0" smtClean="0"/>
          </a:p>
          <a:p>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when a user enters a super market, the mobile phone alerts the user with a list of discounted products to be considered. </a:t>
            </a:r>
            <a:endParaRPr lang="en-US" dirty="0" smtClean="0"/>
          </a:p>
          <a:p>
            <a:endParaRPr lang="en-US" dirty="0" smtClean="0"/>
          </a:p>
          <a:p>
            <a:r>
              <a:rPr lang="en-US" sz="1200" kern="1200" dirty="0" smtClean="0">
                <a:solidFill>
                  <a:schemeClr val="tx1"/>
                </a:solidFill>
                <a:effectLst/>
                <a:latin typeface="+mn-lt"/>
                <a:ea typeface="+mn-ea"/>
                <a:cs typeface="+mn-cs"/>
              </a:rPr>
              <a:t>For example, if the smoke detectors and temperature sensors </a:t>
            </a:r>
            <a:endParaRPr lang="en-US" dirty="0" smtClean="0"/>
          </a:p>
          <a:p>
            <a:r>
              <a:rPr lang="en-US" sz="1200" kern="1200" dirty="0" smtClean="0">
                <a:solidFill>
                  <a:schemeClr val="tx1"/>
                </a:solidFill>
                <a:effectLst/>
                <a:latin typeface="+mn-lt"/>
                <a:ea typeface="+mn-ea"/>
                <a:cs typeface="+mn-cs"/>
              </a:rPr>
              <a:t>detect a fire in a room in a smart home environment, the system will automatically notify the fire brigade as well as the owner of the house via appropriate methods such as phone calls. </a:t>
            </a:r>
            <a:endParaRPr lang="en-US" dirty="0" smtClean="0"/>
          </a:p>
          <a:p>
            <a:endParaRPr lang="en-US" dirty="0"/>
          </a:p>
        </p:txBody>
      </p:sp>
      <p:sp>
        <p:nvSpPr>
          <p:cNvPr id="4" name="Slide Number Placeholder 3"/>
          <p:cNvSpPr>
            <a:spLocks noGrp="1"/>
          </p:cNvSpPr>
          <p:nvPr>
            <p:ph type="sldNum" sz="quarter" idx="10"/>
          </p:nvPr>
        </p:nvSpPr>
        <p:spPr/>
        <p:txBody>
          <a:bodyPr/>
          <a:lstStyle/>
          <a:p>
            <a:fld id="{30CB60A0-C413-9749-90F5-AE082234D545}" type="slidenum">
              <a:rPr lang="en-US" smtClean="0"/>
              <a:t>24</a:t>
            </a:fld>
            <a:endParaRPr lang="en-US"/>
          </a:p>
        </p:txBody>
      </p:sp>
    </p:spTree>
    <p:extLst>
      <p:ext uri="{BB962C8B-B14F-4D97-AF65-F5344CB8AC3E}">
        <p14:creationId xmlns:p14="http://schemas.microsoft.com/office/powerpoint/2010/main" val="3034096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tr-TR"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September 26,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September 26,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tr-TR"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September 26,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September 26,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tr-TR"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September 26,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September 26,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September 26,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September 26,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September 26,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tr-TR"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September 26,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tr-TR"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September 26,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tr-TR"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September 26, 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Context-awareness</a:t>
            </a:r>
            <a:endParaRPr lang="en-US" dirty="0"/>
          </a:p>
        </p:txBody>
      </p:sp>
      <p:sp>
        <p:nvSpPr>
          <p:cNvPr id="3" name="Subtitle 2"/>
          <p:cNvSpPr>
            <a:spLocks noGrp="1"/>
          </p:cNvSpPr>
          <p:nvPr>
            <p:ph type="subTitle" idx="1"/>
          </p:nvPr>
        </p:nvSpPr>
        <p:spPr/>
        <p:txBody>
          <a:bodyPr/>
          <a:lstStyle/>
          <a:p>
            <a:r>
              <a:rPr lang="en-US" dirty="0" smtClean="0"/>
              <a:t>BLM5134 – Week 2</a:t>
            </a:r>
            <a:endParaRPr lang="en-US" dirty="0"/>
          </a:p>
        </p:txBody>
      </p:sp>
    </p:spTree>
    <p:extLst>
      <p:ext uri="{BB962C8B-B14F-4D97-AF65-F5344CB8AC3E}">
        <p14:creationId xmlns:p14="http://schemas.microsoft.com/office/powerpoint/2010/main" val="970479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App Categories</a:t>
            </a:r>
            <a:endParaRPr lang="en-US" dirty="0"/>
          </a:p>
        </p:txBody>
      </p:sp>
      <p:pic>
        <p:nvPicPr>
          <p:cNvPr id="4" name="Picture 3"/>
          <p:cNvPicPr>
            <a:picLocks noChangeAspect="1"/>
          </p:cNvPicPr>
          <p:nvPr/>
        </p:nvPicPr>
        <p:blipFill>
          <a:blip r:embed="rId3"/>
          <a:stretch>
            <a:fillRect/>
          </a:stretch>
        </p:blipFill>
        <p:spPr>
          <a:xfrm>
            <a:off x="584200" y="774700"/>
            <a:ext cx="8102600" cy="6083300"/>
          </a:xfrm>
          <a:prstGeom prst="rect">
            <a:avLst/>
          </a:prstGeom>
        </p:spPr>
      </p:pic>
    </p:spTree>
    <p:extLst>
      <p:ext uri="{BB962C8B-B14F-4D97-AF65-F5344CB8AC3E}">
        <p14:creationId xmlns:p14="http://schemas.microsoft.com/office/powerpoint/2010/main" val="4195484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App Categories</a:t>
            </a:r>
            <a:endParaRPr lang="en-US" dirty="0"/>
          </a:p>
        </p:txBody>
      </p:sp>
      <p:pic>
        <p:nvPicPr>
          <p:cNvPr id="4" name="Content Placeholder 3"/>
          <p:cNvPicPr>
            <a:picLocks noGrp="1" noChangeAspect="1"/>
          </p:cNvPicPr>
          <p:nvPr>
            <p:ph idx="1"/>
          </p:nvPr>
        </p:nvPicPr>
        <p:blipFill>
          <a:blip r:embed="rId3"/>
          <a:srcRect l="2539" r="2539"/>
          <a:stretch>
            <a:fillRect/>
          </a:stretch>
        </p:blipFill>
        <p:spPr>
          <a:xfrm>
            <a:off x="228600" y="1524000"/>
            <a:ext cx="8701088" cy="5156200"/>
          </a:xfrm>
        </p:spPr>
      </p:pic>
    </p:spTree>
    <p:extLst>
      <p:ext uri="{BB962C8B-B14F-4D97-AF65-F5344CB8AC3E}">
        <p14:creationId xmlns:p14="http://schemas.microsoft.com/office/powerpoint/2010/main" val="16529928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Networks</a:t>
            </a:r>
            <a:endParaRPr lang="en-US" dirty="0"/>
          </a:p>
        </p:txBody>
      </p:sp>
      <p:sp>
        <p:nvSpPr>
          <p:cNvPr id="6" name="Rectangle 5"/>
          <p:cNvSpPr/>
          <p:nvPr/>
        </p:nvSpPr>
        <p:spPr>
          <a:xfrm>
            <a:off x="4479667" y="3290501"/>
            <a:ext cx="184666" cy="646331"/>
          </a:xfrm>
          <a:prstGeom prst="rect">
            <a:avLst/>
          </a:prstGeom>
        </p:spPr>
        <p:txBody>
          <a:bodyPr wrap="none">
            <a:spAutoFit/>
          </a:bodyPr>
          <a:lstStyle/>
          <a:p>
            <a:endParaRPr lang="en-US" dirty="0"/>
          </a:p>
          <a:p>
            <a:endParaRPr lang="en-US" dirty="0"/>
          </a:p>
        </p:txBody>
      </p:sp>
      <p:sp>
        <p:nvSpPr>
          <p:cNvPr id="9" name="Rectangle 8"/>
          <p:cNvSpPr/>
          <p:nvPr/>
        </p:nvSpPr>
        <p:spPr>
          <a:xfrm>
            <a:off x="4479667" y="3290501"/>
            <a:ext cx="206043" cy="553998"/>
          </a:xfrm>
          <a:prstGeom prst="rect">
            <a:avLst/>
          </a:prstGeom>
        </p:spPr>
        <p:txBody>
          <a:bodyPr wrap="none">
            <a:spAutoFit/>
          </a:bodyPr>
          <a:lstStyle/>
          <a:p>
            <a:r>
              <a:rPr lang="en-US" b="1" baseline="30000" dirty="0"/>
              <a:t> </a:t>
            </a:r>
            <a:endParaRPr lang="en-US" b="1" dirty="0"/>
          </a:p>
          <a:p>
            <a:endParaRPr lang="en-US" dirty="0"/>
          </a:p>
        </p:txBody>
      </p:sp>
      <p:sp>
        <p:nvSpPr>
          <p:cNvPr id="10" name="Rectangle 9"/>
          <p:cNvSpPr/>
          <p:nvPr/>
        </p:nvSpPr>
        <p:spPr>
          <a:xfrm>
            <a:off x="4479667" y="3290501"/>
            <a:ext cx="184666" cy="276999"/>
          </a:xfrm>
          <a:prstGeom prst="rect">
            <a:avLst/>
          </a:prstGeom>
        </p:spPr>
        <p:txBody>
          <a:bodyPr wrap="none">
            <a:spAutoFit/>
          </a:bodyPr>
          <a:lstStyle/>
          <a:p>
            <a:r>
              <a:rPr lang="en-US" b="1" baseline="30000" dirty="0"/>
              <a:t> </a:t>
            </a:r>
            <a:endParaRPr lang="en-US" dirty="0"/>
          </a:p>
        </p:txBody>
      </p:sp>
      <p:pic>
        <p:nvPicPr>
          <p:cNvPr id="11" name="Picture 10"/>
          <p:cNvPicPr>
            <a:picLocks noChangeAspect="1"/>
          </p:cNvPicPr>
          <p:nvPr/>
        </p:nvPicPr>
        <p:blipFill>
          <a:blip r:embed="rId3"/>
          <a:stretch>
            <a:fillRect/>
          </a:stretch>
        </p:blipFill>
        <p:spPr>
          <a:xfrm>
            <a:off x="848230" y="1948795"/>
            <a:ext cx="7630221" cy="3401154"/>
          </a:xfrm>
          <a:prstGeom prst="rect">
            <a:avLst/>
          </a:prstGeom>
        </p:spPr>
      </p:pic>
    </p:spTree>
    <p:extLst>
      <p:ext uri="{BB962C8B-B14F-4D97-AF65-F5344CB8AC3E}">
        <p14:creationId xmlns:p14="http://schemas.microsoft.com/office/powerpoint/2010/main" val="4266958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between Sensor Networks and </a:t>
            </a:r>
            <a:r>
              <a:rPr lang="en-US" dirty="0" err="1" smtClean="0"/>
              <a:t>IoT</a:t>
            </a:r>
            <a:endParaRPr lang="en-US" dirty="0"/>
          </a:p>
        </p:txBody>
      </p:sp>
      <p:sp>
        <p:nvSpPr>
          <p:cNvPr id="5" name="Rectangle 4"/>
          <p:cNvSpPr/>
          <p:nvPr/>
        </p:nvSpPr>
        <p:spPr>
          <a:xfrm>
            <a:off x="4479667" y="3290501"/>
            <a:ext cx="184666" cy="276999"/>
          </a:xfrm>
          <a:prstGeom prst="rect">
            <a:avLst/>
          </a:prstGeom>
        </p:spPr>
        <p:txBody>
          <a:bodyPr wrap="none">
            <a:spAutoFit/>
          </a:bodyPr>
          <a:lstStyle/>
          <a:p>
            <a:r>
              <a:rPr lang="en-US" b="1" baseline="30000" dirty="0"/>
              <a:t> </a:t>
            </a:r>
            <a:endParaRPr lang="en-US" dirty="0"/>
          </a:p>
        </p:txBody>
      </p:sp>
      <p:pic>
        <p:nvPicPr>
          <p:cNvPr id="6" name="Picture 5"/>
          <p:cNvPicPr>
            <a:picLocks noChangeAspect="1"/>
          </p:cNvPicPr>
          <p:nvPr/>
        </p:nvPicPr>
        <p:blipFill>
          <a:blip r:embed="rId2"/>
          <a:stretch>
            <a:fillRect/>
          </a:stretch>
        </p:blipFill>
        <p:spPr>
          <a:xfrm>
            <a:off x="1736559" y="1795849"/>
            <a:ext cx="5438120" cy="4638397"/>
          </a:xfrm>
          <a:prstGeom prst="rect">
            <a:avLst/>
          </a:prstGeom>
        </p:spPr>
      </p:pic>
    </p:spTree>
    <p:extLst>
      <p:ext uri="{BB962C8B-B14F-4D97-AF65-F5344CB8AC3E}">
        <p14:creationId xmlns:p14="http://schemas.microsoft.com/office/powerpoint/2010/main" val="3552915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t>
            </a:r>
            <a:r>
              <a:rPr lang="en-US" dirty="0" err="1" smtClean="0"/>
              <a:t>Chracteristics</a:t>
            </a:r>
            <a:r>
              <a:rPr lang="en-US" dirty="0" smtClean="0"/>
              <a:t> for </a:t>
            </a:r>
            <a:r>
              <a:rPr lang="en-US" dirty="0" err="1" smtClean="0"/>
              <a:t>IoT</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intelligence</a:t>
            </a:r>
            <a:endParaRPr lang="en-US" dirty="0"/>
          </a:p>
          <a:p>
            <a:pPr lvl="1"/>
            <a:r>
              <a:rPr lang="en-US" dirty="0" smtClean="0"/>
              <a:t> fuse sensor data</a:t>
            </a:r>
          </a:p>
          <a:p>
            <a:r>
              <a:rPr lang="en-US" i="1" dirty="0"/>
              <a:t>a</a:t>
            </a:r>
            <a:r>
              <a:rPr lang="en-US" i="1" dirty="0" smtClean="0"/>
              <a:t>rchitecture</a:t>
            </a:r>
          </a:p>
          <a:p>
            <a:pPr lvl="1"/>
            <a:r>
              <a:rPr lang="en-US" i="1" dirty="0" smtClean="0"/>
              <a:t>Event-driven, time-driven</a:t>
            </a:r>
            <a:r>
              <a:rPr lang="en-US" dirty="0" smtClean="0"/>
              <a:t> </a:t>
            </a:r>
            <a:endParaRPr lang="en-US" dirty="0"/>
          </a:p>
          <a:p>
            <a:r>
              <a:rPr lang="en-US" i="1" dirty="0" smtClean="0"/>
              <a:t>complex system</a:t>
            </a:r>
            <a:r>
              <a:rPr lang="en-US" dirty="0" smtClean="0"/>
              <a:t> </a:t>
            </a:r>
          </a:p>
          <a:p>
            <a:pPr lvl="1"/>
            <a:r>
              <a:rPr lang="en-US" dirty="0" smtClean="0"/>
              <a:t>Sensors, actuators</a:t>
            </a:r>
          </a:p>
          <a:p>
            <a:r>
              <a:rPr lang="en-US" i="1" dirty="0" smtClean="0"/>
              <a:t>size considerations</a:t>
            </a:r>
            <a:r>
              <a:rPr lang="en-US" dirty="0" smtClean="0"/>
              <a:t> </a:t>
            </a:r>
          </a:p>
          <a:p>
            <a:pPr lvl="1"/>
            <a:r>
              <a:rPr lang="en-US" dirty="0" smtClean="0"/>
              <a:t>50-100 billion devices</a:t>
            </a:r>
          </a:p>
          <a:p>
            <a:r>
              <a:rPr lang="en-US" i="1" dirty="0" smtClean="0"/>
              <a:t>time considerations</a:t>
            </a:r>
            <a:r>
              <a:rPr lang="en-US" dirty="0" smtClean="0"/>
              <a:t> </a:t>
            </a:r>
          </a:p>
          <a:p>
            <a:pPr lvl="1"/>
            <a:r>
              <a:rPr lang="en-US" dirty="0" smtClean="0"/>
              <a:t>Real-time data processing</a:t>
            </a:r>
          </a:p>
          <a:p>
            <a:r>
              <a:rPr lang="en-US" i="1" dirty="0" smtClean="0"/>
              <a:t>space considerations</a:t>
            </a:r>
            <a:r>
              <a:rPr lang="en-US" dirty="0" smtClean="0"/>
              <a:t> </a:t>
            </a:r>
          </a:p>
          <a:p>
            <a:pPr lvl="1"/>
            <a:r>
              <a:rPr lang="en-US" dirty="0"/>
              <a:t>location plays a significant role in context-aware computing </a:t>
            </a:r>
            <a:endParaRPr lang="en-US" dirty="0" smtClean="0"/>
          </a:p>
          <a:p>
            <a:r>
              <a:rPr lang="en-US" i="1" dirty="0" smtClean="0"/>
              <a:t>everything</a:t>
            </a:r>
            <a:r>
              <a:rPr lang="en-US" i="1" dirty="0"/>
              <a:t>-as-a-</a:t>
            </a:r>
            <a:r>
              <a:rPr lang="en-US" i="1" dirty="0" smtClean="0"/>
              <a:t>service</a:t>
            </a:r>
            <a:endParaRPr lang="en-US" dirty="0"/>
          </a:p>
          <a:p>
            <a:pPr lvl="1"/>
            <a:r>
              <a:rPr lang="en-US" dirty="0" smtClean="0"/>
              <a:t>Sharing would be essential</a:t>
            </a:r>
            <a:endParaRPr lang="en-US" dirty="0"/>
          </a:p>
        </p:txBody>
      </p:sp>
      <p:pic>
        <p:nvPicPr>
          <p:cNvPr id="4" name="Picture 3"/>
          <p:cNvPicPr>
            <a:picLocks noChangeAspect="1"/>
          </p:cNvPicPr>
          <p:nvPr/>
        </p:nvPicPr>
        <p:blipFill>
          <a:blip r:embed="rId2"/>
          <a:stretch>
            <a:fillRect/>
          </a:stretch>
        </p:blipFill>
        <p:spPr>
          <a:xfrm>
            <a:off x="3821780" y="1600200"/>
            <a:ext cx="5004720" cy="2816135"/>
          </a:xfrm>
          <a:prstGeom prst="rect">
            <a:avLst/>
          </a:prstGeom>
        </p:spPr>
      </p:pic>
    </p:spTree>
    <p:extLst>
      <p:ext uri="{BB962C8B-B14F-4D97-AF65-F5344CB8AC3E}">
        <p14:creationId xmlns:p14="http://schemas.microsoft.com/office/powerpoint/2010/main" val="4219925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Context ?</a:t>
            </a:r>
            <a:endParaRPr lang="en-US" dirty="0"/>
          </a:p>
        </p:txBody>
      </p:sp>
      <p:sp>
        <p:nvSpPr>
          <p:cNvPr id="3" name="Content Placeholder 2"/>
          <p:cNvSpPr>
            <a:spLocks noGrp="1"/>
          </p:cNvSpPr>
          <p:nvPr>
            <p:ph idx="1"/>
          </p:nvPr>
        </p:nvSpPr>
        <p:spPr/>
        <p:txBody>
          <a:bodyPr/>
          <a:lstStyle/>
          <a:p>
            <a:r>
              <a:rPr lang="en-US" i="1" dirty="0" smtClean="0"/>
              <a:t>“Context </a:t>
            </a:r>
            <a:r>
              <a:rPr lang="en-US" i="1" dirty="0"/>
              <a:t>is any information that can be used to </a:t>
            </a:r>
            <a:r>
              <a:rPr lang="en-US" i="1" dirty="0" err="1"/>
              <a:t>characterise</a:t>
            </a:r>
            <a:r>
              <a:rPr lang="en-US" i="1" dirty="0"/>
              <a:t> the situation of an entity. An entity is a person, place, or object that is considered relevant to the interaction between a user and an application, including the user and applications </a:t>
            </a:r>
            <a:r>
              <a:rPr lang="en-US" i="1" dirty="0" smtClean="0"/>
              <a:t>themselves” </a:t>
            </a:r>
            <a:endParaRPr lang="en-US" dirty="0"/>
          </a:p>
          <a:p>
            <a:endParaRPr lang="en-US" dirty="0" smtClean="0"/>
          </a:p>
          <a:p>
            <a:r>
              <a:rPr lang="en-US" i="1" dirty="0" smtClean="0"/>
              <a:t>“</a:t>
            </a:r>
            <a:endParaRPr lang="en-US" dirty="0"/>
          </a:p>
        </p:txBody>
      </p:sp>
    </p:spTree>
    <p:extLst>
      <p:ext uri="{BB962C8B-B14F-4D97-AF65-F5344CB8AC3E}">
        <p14:creationId xmlns:p14="http://schemas.microsoft.com/office/powerpoint/2010/main" val="2766992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Context ?</a:t>
            </a:r>
            <a:endParaRPr lang="en-US" dirty="0"/>
          </a:p>
        </p:txBody>
      </p:sp>
      <p:sp>
        <p:nvSpPr>
          <p:cNvPr id="6" name="Content Placeholder 5"/>
          <p:cNvSpPr>
            <a:spLocks noGrp="1"/>
          </p:cNvSpPr>
          <p:nvPr>
            <p:ph idx="1"/>
          </p:nvPr>
        </p:nvSpPr>
        <p:spPr/>
        <p:txBody>
          <a:bodyPr/>
          <a:lstStyle/>
          <a:p>
            <a:pPr algn="just"/>
            <a:r>
              <a:rPr lang="en-US" i="1" dirty="0"/>
              <a:t>Circumstance, situation, phase, position, posture, attitude, place, point; terms; regime; footing, standing, status, occasion, surroundings, environment, location, dependence.” </a:t>
            </a:r>
            <a:endParaRPr lang="en-US" dirty="0"/>
          </a:p>
          <a:p>
            <a:endParaRPr lang="en-US" dirty="0"/>
          </a:p>
        </p:txBody>
      </p:sp>
      <p:pic>
        <p:nvPicPr>
          <p:cNvPr id="4" name="Picture 3"/>
          <p:cNvPicPr>
            <a:picLocks noChangeAspect="1"/>
          </p:cNvPicPr>
          <p:nvPr/>
        </p:nvPicPr>
        <p:blipFill>
          <a:blip r:embed="rId2"/>
          <a:stretch>
            <a:fillRect/>
          </a:stretch>
        </p:blipFill>
        <p:spPr>
          <a:xfrm>
            <a:off x="2273300" y="3276600"/>
            <a:ext cx="4572000" cy="3003986"/>
          </a:xfrm>
          <a:prstGeom prst="rect">
            <a:avLst/>
          </a:prstGeom>
        </p:spPr>
      </p:pic>
    </p:spTree>
    <p:extLst>
      <p:ext uri="{BB962C8B-B14F-4D97-AF65-F5344CB8AC3E}">
        <p14:creationId xmlns:p14="http://schemas.microsoft.com/office/powerpoint/2010/main" val="3231391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Data and Context Information</a:t>
            </a:r>
            <a:endParaRPr lang="en-US" dirty="0"/>
          </a:p>
        </p:txBody>
      </p:sp>
      <p:sp>
        <p:nvSpPr>
          <p:cNvPr id="3" name="Content Placeholder 2"/>
          <p:cNvSpPr>
            <a:spLocks noGrp="1"/>
          </p:cNvSpPr>
          <p:nvPr>
            <p:ph idx="1"/>
          </p:nvPr>
        </p:nvSpPr>
        <p:spPr/>
        <p:txBody>
          <a:bodyPr/>
          <a:lstStyle/>
          <a:p>
            <a:r>
              <a:rPr lang="en-US" dirty="0"/>
              <a:t>Raw (sensor) data: Is unprocessed and retrieved directly from the data source, such as sensors. </a:t>
            </a:r>
          </a:p>
          <a:p>
            <a:endParaRPr lang="en-US" dirty="0"/>
          </a:p>
          <a:p>
            <a:r>
              <a:rPr lang="en-US" dirty="0" smtClean="0"/>
              <a:t>Context </a:t>
            </a:r>
            <a:r>
              <a:rPr lang="en-US" dirty="0"/>
              <a:t>information: Is generated by processing raw </a:t>
            </a:r>
            <a:r>
              <a:rPr lang="en-US" dirty="0" err="1"/>
              <a:t>sen</a:t>
            </a:r>
            <a:r>
              <a:rPr lang="en-US" dirty="0"/>
              <a:t>- </a:t>
            </a:r>
            <a:r>
              <a:rPr lang="en-US" dirty="0" err="1"/>
              <a:t>sor</a:t>
            </a:r>
            <a:r>
              <a:rPr lang="en-US" dirty="0"/>
              <a:t> data. Further, it is checked for consistency and meta data is added. </a:t>
            </a:r>
          </a:p>
          <a:p>
            <a:endParaRPr lang="en-US" dirty="0"/>
          </a:p>
        </p:txBody>
      </p:sp>
      <p:pic>
        <p:nvPicPr>
          <p:cNvPr id="5" name="Picture 4"/>
          <p:cNvPicPr>
            <a:picLocks noChangeAspect="1"/>
          </p:cNvPicPr>
          <p:nvPr/>
        </p:nvPicPr>
        <p:blipFill>
          <a:blip r:embed="rId2"/>
          <a:stretch>
            <a:fillRect/>
          </a:stretch>
        </p:blipFill>
        <p:spPr>
          <a:xfrm>
            <a:off x="4186296" y="3695700"/>
            <a:ext cx="4271904" cy="3035300"/>
          </a:xfrm>
          <a:prstGeom prst="rect">
            <a:avLst/>
          </a:prstGeom>
        </p:spPr>
      </p:pic>
    </p:spTree>
    <p:extLst>
      <p:ext uri="{BB962C8B-B14F-4D97-AF65-F5344CB8AC3E}">
        <p14:creationId xmlns:p14="http://schemas.microsoft.com/office/powerpoint/2010/main" val="2317497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Discrete Events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Continuous Events</a:t>
            </a:r>
            <a:endParaRPr lang="en-US" dirty="0"/>
          </a:p>
        </p:txBody>
      </p:sp>
      <p:pic>
        <p:nvPicPr>
          <p:cNvPr id="4" name="Picture 3"/>
          <p:cNvPicPr>
            <a:picLocks noChangeAspect="1"/>
          </p:cNvPicPr>
          <p:nvPr/>
        </p:nvPicPr>
        <p:blipFill>
          <a:blip r:embed="rId2"/>
          <a:stretch>
            <a:fillRect/>
          </a:stretch>
        </p:blipFill>
        <p:spPr>
          <a:xfrm>
            <a:off x="4940300" y="939800"/>
            <a:ext cx="3276600" cy="2489200"/>
          </a:xfrm>
          <a:prstGeom prst="rect">
            <a:avLst/>
          </a:prstGeom>
        </p:spPr>
      </p:pic>
      <p:pic>
        <p:nvPicPr>
          <p:cNvPr id="5" name="Picture 4"/>
          <p:cNvPicPr>
            <a:picLocks noChangeAspect="1"/>
          </p:cNvPicPr>
          <p:nvPr/>
        </p:nvPicPr>
        <p:blipFill>
          <a:blip r:embed="rId3"/>
          <a:stretch>
            <a:fillRect/>
          </a:stretch>
        </p:blipFill>
        <p:spPr>
          <a:xfrm>
            <a:off x="4940300" y="3733800"/>
            <a:ext cx="2959100" cy="2743200"/>
          </a:xfrm>
          <a:prstGeom prst="rect">
            <a:avLst/>
          </a:prstGeom>
        </p:spPr>
      </p:pic>
    </p:spTree>
    <p:extLst>
      <p:ext uri="{BB962C8B-B14F-4D97-AF65-F5344CB8AC3E}">
        <p14:creationId xmlns:p14="http://schemas.microsoft.com/office/powerpoint/2010/main" val="101298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Context-Awareness</a:t>
            </a:r>
            <a:endParaRPr lang="en-US" dirty="0"/>
          </a:p>
        </p:txBody>
      </p:sp>
      <p:sp>
        <p:nvSpPr>
          <p:cNvPr id="3" name="Content Placeholder 2"/>
          <p:cNvSpPr>
            <a:spLocks noGrp="1"/>
          </p:cNvSpPr>
          <p:nvPr>
            <p:ph idx="1"/>
          </p:nvPr>
        </p:nvSpPr>
        <p:spPr/>
        <p:txBody>
          <a:bodyPr/>
          <a:lstStyle/>
          <a:p>
            <a:r>
              <a:rPr lang="en-US" i="1" dirty="0"/>
              <a:t>“A system is context-aware if it uses context to provide </a:t>
            </a:r>
            <a:endParaRPr lang="en-US" i="1" dirty="0" smtClean="0"/>
          </a:p>
          <a:p>
            <a:r>
              <a:rPr lang="en-US" i="1" dirty="0" smtClean="0"/>
              <a:t>relevant </a:t>
            </a:r>
            <a:r>
              <a:rPr lang="en-US" i="1" dirty="0"/>
              <a:t>information and/or services to the user, where relevancy depends on the user’s task</a:t>
            </a:r>
            <a:r>
              <a:rPr lang="en-US" i="1" dirty="0" smtClean="0"/>
              <a:t>.</a:t>
            </a:r>
          </a:p>
          <a:p>
            <a:endParaRPr lang="en-US" i="1" dirty="0"/>
          </a:p>
          <a:p>
            <a:r>
              <a:rPr lang="en-US" dirty="0"/>
              <a:t>Context awareness frameworks typically should </a:t>
            </a:r>
            <a:r>
              <a:rPr lang="en-US" dirty="0" smtClean="0"/>
              <a:t>support</a:t>
            </a:r>
          </a:p>
          <a:p>
            <a:pPr lvl="1"/>
            <a:r>
              <a:rPr lang="en-US" dirty="0" smtClean="0"/>
              <a:t>acquisition</a:t>
            </a:r>
          </a:p>
          <a:p>
            <a:pPr lvl="1"/>
            <a:r>
              <a:rPr lang="en-US" dirty="0" smtClean="0"/>
              <a:t>representation</a:t>
            </a:r>
          </a:p>
          <a:p>
            <a:pPr lvl="1"/>
            <a:r>
              <a:rPr lang="en-US" dirty="0" smtClean="0"/>
              <a:t>delivery</a:t>
            </a:r>
          </a:p>
          <a:p>
            <a:pPr lvl="1"/>
            <a:r>
              <a:rPr lang="en-US" dirty="0" smtClean="0"/>
              <a:t>reaction </a:t>
            </a:r>
            <a:endParaRPr lang="en-US" dirty="0"/>
          </a:p>
          <a:p>
            <a:endParaRPr lang="en-US" dirty="0"/>
          </a:p>
          <a:p>
            <a:endParaRPr lang="en-US" dirty="0"/>
          </a:p>
        </p:txBody>
      </p:sp>
    </p:spTree>
    <p:extLst>
      <p:ext uri="{BB962C8B-B14F-4D97-AF65-F5344CB8AC3E}">
        <p14:creationId xmlns:p14="http://schemas.microsoft.com/office/powerpoint/2010/main" val="44403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Context-Awareness?</a:t>
            </a:r>
            <a:endParaRPr lang="en-US" dirty="0"/>
          </a:p>
        </p:txBody>
      </p:sp>
      <p:sp>
        <p:nvSpPr>
          <p:cNvPr id="3" name="Content Placeholder 2"/>
          <p:cNvSpPr>
            <a:spLocks noGrp="1"/>
          </p:cNvSpPr>
          <p:nvPr>
            <p:ph idx="1"/>
          </p:nvPr>
        </p:nvSpPr>
        <p:spPr/>
        <p:txBody>
          <a:bodyPr/>
          <a:lstStyle/>
          <a:p>
            <a:r>
              <a:rPr lang="en-US" dirty="0"/>
              <a:t>desktop </a:t>
            </a:r>
            <a:r>
              <a:rPr lang="en-US" dirty="0" smtClean="0"/>
              <a:t>applications </a:t>
            </a:r>
          </a:p>
          <a:p>
            <a:endParaRPr lang="en-US" dirty="0" smtClean="0"/>
          </a:p>
          <a:p>
            <a:r>
              <a:rPr lang="en-US" dirty="0" smtClean="0"/>
              <a:t>web applications </a:t>
            </a:r>
          </a:p>
          <a:p>
            <a:endParaRPr lang="en-US" dirty="0" smtClean="0"/>
          </a:p>
          <a:p>
            <a:r>
              <a:rPr lang="en-US" dirty="0" smtClean="0"/>
              <a:t>mobile computing</a:t>
            </a:r>
          </a:p>
          <a:p>
            <a:endParaRPr lang="en-US" dirty="0"/>
          </a:p>
          <a:p>
            <a:r>
              <a:rPr lang="en-US" dirty="0" smtClean="0"/>
              <a:t>pervasive</a:t>
            </a:r>
            <a:r>
              <a:rPr lang="en-US" dirty="0"/>
              <a:t>/ubiquitous computing </a:t>
            </a:r>
            <a:endParaRPr lang="en-US" dirty="0" smtClean="0"/>
          </a:p>
          <a:p>
            <a:pPr marL="0" indent="0">
              <a:buNone/>
            </a:pPr>
            <a:endParaRPr lang="en-US" dirty="0"/>
          </a:p>
        </p:txBody>
      </p:sp>
      <p:pic>
        <p:nvPicPr>
          <p:cNvPr id="4" name="Picture 3"/>
          <p:cNvPicPr>
            <a:picLocks noChangeAspect="1"/>
          </p:cNvPicPr>
          <p:nvPr/>
        </p:nvPicPr>
        <p:blipFill>
          <a:blip r:embed="rId3"/>
          <a:stretch>
            <a:fillRect/>
          </a:stretch>
        </p:blipFill>
        <p:spPr>
          <a:xfrm>
            <a:off x="5156200" y="1600200"/>
            <a:ext cx="3835400" cy="2872848"/>
          </a:xfrm>
          <a:prstGeom prst="rect">
            <a:avLst/>
          </a:prstGeom>
        </p:spPr>
      </p:pic>
    </p:spTree>
    <p:extLst>
      <p:ext uri="{BB962C8B-B14F-4D97-AF65-F5344CB8AC3E}">
        <p14:creationId xmlns:p14="http://schemas.microsoft.com/office/powerpoint/2010/main" val="2998167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Model and Context Attribute</a:t>
            </a:r>
            <a:endParaRPr lang="en-US" dirty="0"/>
          </a:p>
        </p:txBody>
      </p:sp>
      <p:sp>
        <p:nvSpPr>
          <p:cNvPr id="3" name="Content Placeholder 2"/>
          <p:cNvSpPr>
            <a:spLocks noGrp="1"/>
          </p:cNvSpPr>
          <p:nvPr>
            <p:ph idx="1"/>
          </p:nvPr>
        </p:nvSpPr>
        <p:spPr/>
        <p:txBody>
          <a:bodyPr/>
          <a:lstStyle/>
          <a:p>
            <a:r>
              <a:rPr lang="en-US" i="1" dirty="0"/>
              <a:t>A context model identifies a concrete subset of the context that is realistically attainable from sensors, applications and users and able to be exploited in the execution of the task. The context model that is employed by a given context-aware application is usually explicitly specified by the application developer, but may evolve over </a:t>
            </a:r>
            <a:r>
              <a:rPr lang="en-US" i="1" dirty="0" smtClean="0"/>
              <a:t>time. </a:t>
            </a:r>
            <a:endParaRPr lang="en-US" dirty="0"/>
          </a:p>
          <a:p>
            <a:endParaRPr lang="en-US" dirty="0" smtClean="0"/>
          </a:p>
          <a:p>
            <a:r>
              <a:rPr lang="en-US" i="1" dirty="0"/>
              <a:t>A context attribute is an element of the context model describing the context. A context attribute has an identifier, a type and a value, and optionally a collection of properties describing specific characteristics </a:t>
            </a:r>
            <a:endParaRPr lang="en-US" dirty="0"/>
          </a:p>
          <a:p>
            <a:endParaRPr lang="en-US" dirty="0"/>
          </a:p>
        </p:txBody>
      </p:sp>
    </p:spTree>
    <p:extLst>
      <p:ext uri="{BB962C8B-B14F-4D97-AF65-F5344CB8AC3E}">
        <p14:creationId xmlns:p14="http://schemas.microsoft.com/office/powerpoint/2010/main" val="144041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Context</a:t>
            </a:r>
            <a:endParaRPr lang="en-US" dirty="0"/>
          </a:p>
        </p:txBody>
      </p:sp>
      <p:sp>
        <p:nvSpPr>
          <p:cNvPr id="3" name="Content Placeholder 2"/>
          <p:cNvSpPr>
            <a:spLocks noGrp="1"/>
          </p:cNvSpPr>
          <p:nvPr>
            <p:ph idx="1"/>
          </p:nvPr>
        </p:nvSpPr>
        <p:spPr/>
        <p:txBody>
          <a:bodyPr/>
          <a:lstStyle/>
          <a:p>
            <a:r>
              <a:rPr lang="en-US" dirty="0"/>
              <a:t>context data </a:t>
            </a:r>
            <a:r>
              <a:rPr lang="en-US" dirty="0" smtClean="0"/>
              <a:t>validity</a:t>
            </a:r>
            <a:endParaRPr lang="en-US" dirty="0"/>
          </a:p>
          <a:p>
            <a:endParaRPr lang="en-US" dirty="0" smtClean="0"/>
          </a:p>
          <a:p>
            <a:r>
              <a:rPr lang="en-US" dirty="0" smtClean="0"/>
              <a:t>context </a:t>
            </a:r>
            <a:r>
              <a:rPr lang="en-US" dirty="0"/>
              <a:t>data </a:t>
            </a:r>
            <a:r>
              <a:rPr lang="en-US" dirty="0" smtClean="0"/>
              <a:t>precision</a:t>
            </a:r>
          </a:p>
          <a:p>
            <a:pPr marL="0" indent="0">
              <a:buNone/>
            </a:pPr>
            <a:endParaRPr lang="en-US" dirty="0"/>
          </a:p>
          <a:p>
            <a:r>
              <a:rPr lang="en-US" dirty="0" smtClean="0"/>
              <a:t>context </a:t>
            </a:r>
            <a:r>
              <a:rPr lang="en-US" dirty="0"/>
              <a:t>data up-to-</a:t>
            </a:r>
            <a:r>
              <a:rPr lang="en-US" dirty="0" err="1" smtClean="0"/>
              <a:t>dateness</a:t>
            </a:r>
            <a:r>
              <a:rPr lang="en-US" dirty="0" smtClean="0"/>
              <a:t> </a:t>
            </a:r>
            <a:endParaRPr lang="en-US" dirty="0"/>
          </a:p>
          <a:p>
            <a:endParaRPr lang="en-US" dirty="0"/>
          </a:p>
        </p:txBody>
      </p:sp>
    </p:spTree>
    <p:extLst>
      <p:ext uri="{BB962C8B-B14F-4D97-AF65-F5344CB8AC3E}">
        <p14:creationId xmlns:p14="http://schemas.microsoft.com/office/powerpoint/2010/main" val="161423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Context</a:t>
            </a:r>
            <a:endParaRPr lang="en-US" dirty="0"/>
          </a:p>
        </p:txBody>
      </p:sp>
      <p:pic>
        <p:nvPicPr>
          <p:cNvPr id="4" name="Picture 3"/>
          <p:cNvPicPr>
            <a:picLocks noChangeAspect="1"/>
          </p:cNvPicPr>
          <p:nvPr/>
        </p:nvPicPr>
        <p:blipFill>
          <a:blip r:embed="rId2"/>
          <a:stretch>
            <a:fillRect/>
          </a:stretch>
        </p:blipFill>
        <p:spPr>
          <a:xfrm>
            <a:off x="1439303" y="1159229"/>
            <a:ext cx="5735376" cy="5566689"/>
          </a:xfrm>
          <a:prstGeom prst="rect">
            <a:avLst/>
          </a:prstGeom>
        </p:spPr>
      </p:pic>
    </p:spTree>
    <p:extLst>
      <p:ext uri="{BB962C8B-B14F-4D97-AF65-F5344CB8AC3E}">
        <p14:creationId xmlns:p14="http://schemas.microsoft.com/office/powerpoint/2010/main" val="363756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different Approach</a:t>
            </a:r>
            <a:endParaRPr lang="en-US" dirty="0"/>
          </a:p>
        </p:txBody>
      </p:sp>
      <p:sp>
        <p:nvSpPr>
          <p:cNvPr id="3" name="Content Placeholder 2"/>
          <p:cNvSpPr>
            <a:spLocks noGrp="1"/>
          </p:cNvSpPr>
          <p:nvPr>
            <p:ph idx="1"/>
          </p:nvPr>
        </p:nvSpPr>
        <p:spPr/>
        <p:txBody>
          <a:bodyPr>
            <a:normAutofit/>
          </a:bodyPr>
          <a:lstStyle/>
          <a:p>
            <a:r>
              <a:rPr lang="en-US" dirty="0"/>
              <a:t>Sensed: Sensor data directly sensed from the sensors, such as temperature measured by a temperature sensor. Values will be changed over time with a high frequency. </a:t>
            </a:r>
          </a:p>
          <a:p>
            <a:r>
              <a:rPr lang="en-US" dirty="0" smtClean="0"/>
              <a:t>Static</a:t>
            </a:r>
            <a:r>
              <a:rPr lang="en-US" dirty="0"/>
              <a:t>: Static information which will not change over time, such as manufacturer of the sensor, capabilities of the sensor, range of the sensor measurements. </a:t>
            </a:r>
          </a:p>
          <a:p>
            <a:r>
              <a:rPr lang="en-US" dirty="0" smtClean="0"/>
              <a:t>Profiled: Information that changes overtime with a low </a:t>
            </a:r>
            <a:r>
              <a:rPr lang="en-US" dirty="0"/>
              <a:t>frequency, such as once per month (e.g. location of sensor, sensor ID). </a:t>
            </a:r>
          </a:p>
          <a:p>
            <a:r>
              <a:rPr lang="en-US" dirty="0" smtClean="0"/>
              <a:t>Derived: The information computed using primary context </a:t>
            </a:r>
            <a:r>
              <a:rPr lang="en-US" dirty="0"/>
              <a:t>such as distance of two sensors calculated using two GPS sensors. </a:t>
            </a:r>
          </a:p>
          <a:p>
            <a:endParaRPr lang="en-US" dirty="0"/>
          </a:p>
        </p:txBody>
      </p:sp>
    </p:spTree>
    <p:extLst>
      <p:ext uri="{BB962C8B-B14F-4D97-AF65-F5344CB8AC3E}">
        <p14:creationId xmlns:p14="http://schemas.microsoft.com/office/powerpoint/2010/main" val="268628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
            </a:r>
            <a:br>
              <a:rPr lang="en-US" i="1" dirty="0" smtClean="0"/>
            </a:br>
            <a:r>
              <a:rPr lang="en-US" i="1" dirty="0" smtClean="0"/>
              <a:t>Levels </a:t>
            </a:r>
            <a:r>
              <a:rPr lang="en-US" i="1" dirty="0"/>
              <a:t>of Context </a:t>
            </a:r>
            <a:r>
              <a:rPr lang="en-US" i="1" dirty="0" smtClean="0"/>
              <a:t>Awareness</a:t>
            </a:r>
            <a:endParaRPr lang="en-US" dirty="0"/>
          </a:p>
        </p:txBody>
      </p:sp>
      <p:sp>
        <p:nvSpPr>
          <p:cNvPr id="3" name="Content Placeholder 2"/>
          <p:cNvSpPr>
            <a:spLocks noGrp="1"/>
          </p:cNvSpPr>
          <p:nvPr>
            <p:ph idx="1"/>
          </p:nvPr>
        </p:nvSpPr>
        <p:spPr/>
        <p:txBody>
          <a:bodyPr/>
          <a:lstStyle/>
          <a:p>
            <a:endParaRPr lang="en-US" dirty="0" smtClean="0"/>
          </a:p>
          <a:p>
            <a:r>
              <a:rPr lang="en-US" dirty="0" err="1" smtClean="0"/>
              <a:t>Personalisation</a:t>
            </a:r>
            <a:r>
              <a:rPr lang="en-US" dirty="0" smtClean="0"/>
              <a:t> </a:t>
            </a:r>
            <a:endParaRPr lang="en-US" dirty="0"/>
          </a:p>
          <a:p>
            <a:endParaRPr lang="en-US" dirty="0" smtClean="0"/>
          </a:p>
          <a:p>
            <a:r>
              <a:rPr lang="en-US" dirty="0"/>
              <a:t>Passive context-</a:t>
            </a:r>
            <a:r>
              <a:rPr lang="en-US" dirty="0" smtClean="0"/>
              <a:t>awareness </a:t>
            </a:r>
            <a:endParaRPr lang="en-US" dirty="0"/>
          </a:p>
          <a:p>
            <a:endParaRPr lang="en-US" dirty="0" smtClean="0"/>
          </a:p>
          <a:p>
            <a:r>
              <a:rPr lang="en-US" dirty="0"/>
              <a:t>Active context-</a:t>
            </a:r>
            <a:r>
              <a:rPr lang="en-US" dirty="0" smtClean="0"/>
              <a:t>awareness</a:t>
            </a:r>
            <a:endParaRPr lang="en-US" dirty="0"/>
          </a:p>
          <a:p>
            <a:endParaRPr lang="en-US" dirty="0"/>
          </a:p>
        </p:txBody>
      </p:sp>
      <p:pic>
        <p:nvPicPr>
          <p:cNvPr id="4" name="Picture 3"/>
          <p:cNvPicPr>
            <a:picLocks noChangeAspect="1"/>
          </p:cNvPicPr>
          <p:nvPr/>
        </p:nvPicPr>
        <p:blipFill>
          <a:blip r:embed="rId3"/>
          <a:stretch>
            <a:fillRect/>
          </a:stretch>
        </p:blipFill>
        <p:spPr>
          <a:xfrm>
            <a:off x="5372100" y="1600200"/>
            <a:ext cx="3606800" cy="2247900"/>
          </a:xfrm>
          <a:prstGeom prst="rect">
            <a:avLst/>
          </a:prstGeom>
        </p:spPr>
      </p:pic>
      <p:pic>
        <p:nvPicPr>
          <p:cNvPr id="5" name="Picture 4"/>
          <p:cNvPicPr>
            <a:picLocks noChangeAspect="1"/>
          </p:cNvPicPr>
          <p:nvPr/>
        </p:nvPicPr>
        <p:blipFill>
          <a:blip r:embed="rId4"/>
          <a:stretch>
            <a:fillRect/>
          </a:stretch>
        </p:blipFill>
        <p:spPr>
          <a:xfrm>
            <a:off x="4978400" y="4013200"/>
            <a:ext cx="3708400" cy="2777720"/>
          </a:xfrm>
          <a:prstGeom prst="rect">
            <a:avLst/>
          </a:prstGeom>
        </p:spPr>
      </p:pic>
      <p:pic>
        <p:nvPicPr>
          <p:cNvPr id="6" name="Picture 5"/>
          <p:cNvPicPr>
            <a:picLocks noChangeAspect="1"/>
          </p:cNvPicPr>
          <p:nvPr/>
        </p:nvPicPr>
        <p:blipFill>
          <a:blip r:embed="rId5"/>
          <a:stretch>
            <a:fillRect/>
          </a:stretch>
        </p:blipFill>
        <p:spPr>
          <a:xfrm>
            <a:off x="685800" y="4403320"/>
            <a:ext cx="3403600" cy="2387600"/>
          </a:xfrm>
          <a:prstGeom prst="rect">
            <a:avLst/>
          </a:prstGeom>
        </p:spPr>
      </p:pic>
    </p:spTree>
    <p:extLst>
      <p:ext uri="{BB962C8B-B14F-4D97-AF65-F5344CB8AC3E}">
        <p14:creationId xmlns:p14="http://schemas.microsoft.com/office/powerpoint/2010/main" val="397010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Context-Awareness</a:t>
            </a:r>
            <a:endParaRPr lang="en-US" dirty="0"/>
          </a:p>
        </p:txBody>
      </p:sp>
      <p:sp>
        <p:nvSpPr>
          <p:cNvPr id="3" name="Content Placeholder 2"/>
          <p:cNvSpPr>
            <a:spLocks noGrp="1"/>
          </p:cNvSpPr>
          <p:nvPr>
            <p:ph idx="1"/>
          </p:nvPr>
        </p:nvSpPr>
        <p:spPr/>
        <p:txBody>
          <a:bodyPr/>
          <a:lstStyle/>
          <a:p>
            <a:r>
              <a:rPr lang="en-US" dirty="0"/>
              <a:t>1) is sensed though sensors or sensor </a:t>
            </a:r>
            <a:r>
              <a:rPr lang="en-US" dirty="0" smtClean="0"/>
              <a:t>networks</a:t>
            </a:r>
            <a:endParaRPr lang="en-US" dirty="0"/>
          </a:p>
          <a:p>
            <a:r>
              <a:rPr lang="en-US" dirty="0" smtClean="0"/>
              <a:t>2</a:t>
            </a:r>
            <a:r>
              <a:rPr lang="en-US" dirty="0"/>
              <a:t>) is sensed by small and constrained </a:t>
            </a:r>
            <a:r>
              <a:rPr lang="en-US" dirty="0" smtClean="0"/>
              <a:t>devices</a:t>
            </a:r>
            <a:endParaRPr lang="en-US" dirty="0"/>
          </a:p>
          <a:p>
            <a:r>
              <a:rPr lang="en-US" dirty="0" smtClean="0"/>
              <a:t>3</a:t>
            </a:r>
            <a:r>
              <a:rPr lang="en-US" dirty="0"/>
              <a:t>) originates from distributed </a:t>
            </a:r>
            <a:r>
              <a:rPr lang="en-US" dirty="0" smtClean="0"/>
              <a:t>sources</a:t>
            </a:r>
            <a:endParaRPr lang="en-US" dirty="0"/>
          </a:p>
          <a:p>
            <a:r>
              <a:rPr lang="en-US" dirty="0" smtClean="0"/>
              <a:t>4</a:t>
            </a:r>
            <a:r>
              <a:rPr lang="en-US" dirty="0"/>
              <a:t>) is continuously </a:t>
            </a:r>
            <a:r>
              <a:rPr lang="en-US" dirty="0" smtClean="0"/>
              <a:t>changing</a:t>
            </a:r>
            <a:endParaRPr lang="en-US" dirty="0"/>
          </a:p>
          <a:p>
            <a:r>
              <a:rPr lang="en-US" dirty="0" smtClean="0"/>
              <a:t>5</a:t>
            </a:r>
            <a:r>
              <a:rPr lang="en-US" dirty="0"/>
              <a:t>) comes from mobile objects </a:t>
            </a:r>
            <a:endParaRPr lang="en-US" dirty="0" smtClean="0"/>
          </a:p>
          <a:p>
            <a:r>
              <a:rPr lang="en-US" dirty="0" smtClean="0"/>
              <a:t>6</a:t>
            </a:r>
            <a:r>
              <a:rPr lang="en-US" dirty="0"/>
              <a:t>) has a temporal character </a:t>
            </a:r>
            <a:endParaRPr lang="en-US" dirty="0" smtClean="0"/>
          </a:p>
          <a:p>
            <a:r>
              <a:rPr lang="en-US" smtClean="0"/>
              <a:t>7</a:t>
            </a:r>
            <a:r>
              <a:rPr lang="en-US"/>
              <a:t>) has a spatial </a:t>
            </a:r>
            <a:r>
              <a:rPr lang="en-US" smtClean="0"/>
              <a:t>character</a:t>
            </a:r>
          </a:p>
          <a:p>
            <a:r>
              <a:rPr lang="en-US" dirty="0" smtClean="0"/>
              <a:t>8</a:t>
            </a:r>
            <a:r>
              <a:rPr lang="en-US" dirty="0"/>
              <a:t>) is imperfect and uncertain. </a:t>
            </a:r>
          </a:p>
          <a:p>
            <a:endParaRPr lang="en-US" dirty="0"/>
          </a:p>
        </p:txBody>
      </p:sp>
    </p:spTree>
    <p:extLst>
      <p:ext uri="{BB962C8B-B14F-4D97-AF65-F5344CB8AC3E}">
        <p14:creationId xmlns:p14="http://schemas.microsoft.com/office/powerpoint/2010/main" val="191837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a:t>
            </a:r>
            <a:r>
              <a:rPr lang="en-US" dirty="0" err="1" smtClean="0"/>
              <a:t>LifeCycle</a:t>
            </a:r>
            <a:endParaRPr lang="en-US" dirty="0"/>
          </a:p>
        </p:txBody>
      </p:sp>
      <p:pic>
        <p:nvPicPr>
          <p:cNvPr id="4" name="Content Placeholder 3"/>
          <p:cNvPicPr>
            <a:picLocks noGrp="1" noChangeAspect="1"/>
          </p:cNvPicPr>
          <p:nvPr>
            <p:ph idx="1"/>
          </p:nvPr>
        </p:nvPicPr>
        <p:blipFill>
          <a:blip r:embed="rId2"/>
          <a:srcRect l="-31057" r="-31057"/>
          <a:stretch>
            <a:fillRect/>
          </a:stretch>
        </p:blipFill>
        <p:spPr/>
      </p:pic>
    </p:spTree>
    <p:extLst>
      <p:ext uri="{BB962C8B-B14F-4D97-AF65-F5344CB8AC3E}">
        <p14:creationId xmlns:p14="http://schemas.microsoft.com/office/powerpoint/2010/main" val="3060584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a:t>
            </a:r>
            <a:r>
              <a:rPr lang="en-US" dirty="0" err="1" smtClean="0"/>
              <a:t>LifeCycle</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a:t>
            </a:r>
            <a:r>
              <a:rPr lang="en-US" i="1" dirty="0"/>
              <a:t>Information Lifecycle Management (ILM) </a:t>
            </a:r>
            <a:r>
              <a:rPr lang="en-US" dirty="0"/>
              <a:t>[110]: </a:t>
            </a:r>
            <a:r>
              <a:rPr lang="en-US" dirty="0" err="1"/>
              <a:t>cre</a:t>
            </a:r>
            <a:r>
              <a:rPr lang="en-US" dirty="0"/>
              <a:t>- </a:t>
            </a:r>
            <a:r>
              <a:rPr lang="en-US" dirty="0" err="1"/>
              <a:t>ation</a:t>
            </a:r>
            <a:r>
              <a:rPr lang="en-US" dirty="0"/>
              <a:t> and receipt → distribution → use → maintenance → disposition → ... </a:t>
            </a:r>
            <a:endParaRPr lang="en-US" dirty="0" smtClean="0"/>
          </a:p>
          <a:p>
            <a:endParaRPr lang="en-US" dirty="0"/>
          </a:p>
          <a:p>
            <a:r>
              <a:rPr lang="en-US" dirty="0"/>
              <a:t>2)  </a:t>
            </a:r>
            <a:r>
              <a:rPr lang="en-US" i="1" dirty="0"/>
              <a:t>Enterprise Content Management (ECM) </a:t>
            </a:r>
            <a:r>
              <a:rPr lang="en-US" dirty="0"/>
              <a:t>[111]: capture → manage → store → preserve → deliver → ... </a:t>
            </a:r>
            <a:endParaRPr lang="en-US" dirty="0" smtClean="0"/>
          </a:p>
          <a:p>
            <a:endParaRPr lang="en-US" dirty="0"/>
          </a:p>
          <a:p>
            <a:r>
              <a:rPr lang="en-US" dirty="0"/>
              <a:t>3)  </a:t>
            </a:r>
            <a:r>
              <a:rPr lang="en-US" i="1" dirty="0"/>
              <a:t>Hayden’s Data Lifecycle </a:t>
            </a:r>
            <a:r>
              <a:rPr lang="en-US" dirty="0"/>
              <a:t>[112]: collection → relevance → classification → handling and storage → </a:t>
            </a:r>
            <a:r>
              <a:rPr lang="en-US" dirty="0" err="1"/>
              <a:t>transmis</a:t>
            </a:r>
            <a:r>
              <a:rPr lang="en-US" dirty="0"/>
              <a:t>- </a:t>
            </a:r>
            <a:r>
              <a:rPr lang="en-US" dirty="0" err="1"/>
              <a:t>sion</a:t>
            </a:r>
            <a:r>
              <a:rPr lang="en-US" dirty="0"/>
              <a:t> and transportation → manipulate, conversion and alteration → release → backup → retention destruction → ... </a:t>
            </a:r>
            <a:endParaRPr lang="en-US" dirty="0" smtClean="0"/>
          </a:p>
          <a:p>
            <a:endParaRPr lang="en-US" dirty="0"/>
          </a:p>
          <a:p>
            <a:r>
              <a:rPr lang="en-US" dirty="0"/>
              <a:t>4)  </a:t>
            </a:r>
            <a:r>
              <a:rPr lang="en-US" i="1" dirty="0"/>
              <a:t>Intelligence Cycle </a:t>
            </a:r>
            <a:r>
              <a:rPr lang="en-US" dirty="0"/>
              <a:t>[113]: collection → processing → analysis→ publication → feedback → ... </a:t>
            </a:r>
            <a:endParaRPr lang="en-US" dirty="0" smtClean="0"/>
          </a:p>
          <a:p>
            <a:endParaRPr lang="en-US" dirty="0"/>
          </a:p>
          <a:p>
            <a:r>
              <a:rPr lang="en-US" dirty="0"/>
              <a:t>5)  </a:t>
            </a:r>
            <a:r>
              <a:rPr lang="en-US" i="1" dirty="0"/>
              <a:t>Boyd Control Loop </a:t>
            </a:r>
            <a:r>
              <a:rPr lang="en-US" dirty="0"/>
              <a:t>(also called OODA loop) [114]: observe → orient → decide → act → ... </a:t>
            </a:r>
          </a:p>
          <a:p>
            <a:pPr marL="0" indent="0">
              <a:buNone/>
            </a:pPr>
            <a:endParaRPr lang="en-US" dirty="0"/>
          </a:p>
          <a:p>
            <a:endParaRPr lang="en-US" dirty="0"/>
          </a:p>
        </p:txBody>
      </p:sp>
    </p:spTree>
    <p:extLst>
      <p:ext uri="{BB962C8B-B14F-4D97-AF65-F5344CB8AC3E}">
        <p14:creationId xmlns:p14="http://schemas.microsoft.com/office/powerpoint/2010/main" val="1142073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Lifecycle</a:t>
            </a:r>
            <a:endParaRPr lang="en-US" dirty="0"/>
          </a:p>
        </p:txBody>
      </p:sp>
      <p:sp>
        <p:nvSpPr>
          <p:cNvPr id="3" name="Content Placeholder 2"/>
          <p:cNvSpPr>
            <a:spLocks noGrp="1"/>
          </p:cNvSpPr>
          <p:nvPr>
            <p:ph idx="1"/>
          </p:nvPr>
        </p:nvSpPr>
        <p:spPr/>
        <p:txBody>
          <a:bodyPr>
            <a:normAutofit fontScale="77500" lnSpcReduction="20000"/>
          </a:bodyPr>
          <a:lstStyle/>
          <a:p>
            <a:r>
              <a:rPr lang="en-US" i="1" dirty="0" smtClean="0"/>
              <a:t>6) </a:t>
            </a:r>
            <a:r>
              <a:rPr lang="en-US" i="1" dirty="0" err="1" smtClean="0"/>
              <a:t>Chantzara</a:t>
            </a:r>
            <a:r>
              <a:rPr lang="en-US" i="1" dirty="0" smtClean="0"/>
              <a:t> </a:t>
            </a:r>
            <a:r>
              <a:rPr lang="en-US" i="1" dirty="0"/>
              <a:t>and </a:t>
            </a:r>
            <a:r>
              <a:rPr lang="en-US" i="1" dirty="0" err="1"/>
              <a:t>Anagnostou</a:t>
            </a:r>
            <a:r>
              <a:rPr lang="en-US" i="1" dirty="0"/>
              <a:t> Lifecycle </a:t>
            </a:r>
            <a:r>
              <a:rPr lang="en-US" dirty="0"/>
              <a:t>[115]: sense (con- text provider) → process (context broker) → </a:t>
            </a:r>
            <a:r>
              <a:rPr lang="en-US" dirty="0" smtClean="0"/>
              <a:t>disseminate </a:t>
            </a:r>
            <a:r>
              <a:rPr lang="en-US" dirty="0"/>
              <a:t>(context broker) → use (service provider) → ... </a:t>
            </a:r>
            <a:endParaRPr lang="en-US" dirty="0" smtClean="0"/>
          </a:p>
          <a:p>
            <a:endParaRPr lang="en-US" dirty="0"/>
          </a:p>
          <a:p>
            <a:r>
              <a:rPr lang="en-US" dirty="0"/>
              <a:t>7)  </a:t>
            </a:r>
            <a:r>
              <a:rPr lang="en-US" i="1" dirty="0" err="1"/>
              <a:t>Ferschaetal.Lifecycle</a:t>
            </a:r>
            <a:r>
              <a:rPr lang="en-US" dirty="0"/>
              <a:t>[116]:</a:t>
            </a:r>
            <a:r>
              <a:rPr lang="en-US" dirty="0" err="1"/>
              <a:t>sensing→transformation</a:t>
            </a:r>
            <a:r>
              <a:rPr lang="en-US" dirty="0"/>
              <a:t> → representation → rule base → actuation → ... </a:t>
            </a:r>
            <a:endParaRPr lang="en-US" dirty="0" smtClean="0"/>
          </a:p>
          <a:p>
            <a:endParaRPr lang="en-US" dirty="0"/>
          </a:p>
          <a:p>
            <a:r>
              <a:rPr lang="en-US" dirty="0"/>
              <a:t>8)  </a:t>
            </a:r>
            <a:r>
              <a:rPr lang="en-US" i="1" dirty="0"/>
              <a:t>MOSQUITO </a:t>
            </a:r>
            <a:r>
              <a:rPr lang="en-US" dirty="0"/>
              <a:t>[117]: context information discovery → context information acquisition → context information reasoning → ... </a:t>
            </a:r>
            <a:endParaRPr lang="en-US" dirty="0" smtClean="0"/>
          </a:p>
          <a:p>
            <a:endParaRPr lang="en-US" dirty="0"/>
          </a:p>
          <a:p>
            <a:r>
              <a:rPr lang="en-US" dirty="0"/>
              <a:t>9)  </a:t>
            </a:r>
            <a:r>
              <a:rPr lang="en-US" i="1" dirty="0"/>
              <a:t>WCXMS Lifecycle </a:t>
            </a:r>
            <a:r>
              <a:rPr lang="en-US" dirty="0"/>
              <a:t>[109]: (context sensing → context transmission → context acquisition → ... ) → context classification → context handling → (context </a:t>
            </a:r>
            <a:r>
              <a:rPr lang="en-US" dirty="0" err="1"/>
              <a:t>dissemi</a:t>
            </a:r>
            <a:r>
              <a:rPr lang="en-US" dirty="0"/>
              <a:t>- nation → context usage → context deletion → context request →... ) → context maintenance → context dis- position →... </a:t>
            </a:r>
            <a:endParaRPr lang="en-US" dirty="0" smtClean="0"/>
          </a:p>
          <a:p>
            <a:endParaRPr lang="en-US" dirty="0"/>
          </a:p>
          <a:p>
            <a:r>
              <a:rPr lang="en-US" dirty="0"/>
              <a:t>10)  </a:t>
            </a:r>
            <a:r>
              <a:rPr lang="en-US" i="1" dirty="0" err="1"/>
              <a:t>Baldauf</a:t>
            </a:r>
            <a:r>
              <a:rPr lang="en-US" i="1" dirty="0"/>
              <a:t> et al. </a:t>
            </a:r>
            <a:r>
              <a:rPr lang="en-US" dirty="0"/>
              <a:t>[10]: sensors → raw data retrieval → reprocessing → storage → application.</a:t>
            </a:r>
          </a:p>
        </p:txBody>
      </p:sp>
    </p:spTree>
    <p:extLst>
      <p:ext uri="{BB962C8B-B14F-4D97-AF65-F5344CB8AC3E}">
        <p14:creationId xmlns:p14="http://schemas.microsoft.com/office/powerpoint/2010/main" val="212403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Acquisition</a:t>
            </a:r>
            <a:endParaRPr lang="en-US" dirty="0"/>
          </a:p>
        </p:txBody>
      </p:sp>
      <p:sp>
        <p:nvSpPr>
          <p:cNvPr id="3" name="Content Placeholder 2"/>
          <p:cNvSpPr>
            <a:spLocks noGrp="1"/>
          </p:cNvSpPr>
          <p:nvPr>
            <p:ph idx="1"/>
          </p:nvPr>
        </p:nvSpPr>
        <p:spPr/>
        <p:txBody>
          <a:bodyPr/>
          <a:lstStyle/>
          <a:p>
            <a:r>
              <a:rPr lang="en-US" dirty="0" smtClean="0"/>
              <a:t>Based on Responsibility</a:t>
            </a:r>
          </a:p>
          <a:p>
            <a:pPr lvl="1"/>
            <a:r>
              <a:rPr lang="en-US" dirty="0" smtClean="0"/>
              <a:t>Pull and Push</a:t>
            </a:r>
          </a:p>
          <a:p>
            <a:r>
              <a:rPr lang="en-US" dirty="0" smtClean="0"/>
              <a:t>Based on Frequency</a:t>
            </a:r>
          </a:p>
          <a:p>
            <a:pPr lvl="1"/>
            <a:r>
              <a:rPr lang="en-US" dirty="0" smtClean="0"/>
              <a:t>Instant and Interval Events</a:t>
            </a:r>
          </a:p>
          <a:p>
            <a:r>
              <a:rPr lang="en-US" dirty="0" smtClean="0"/>
              <a:t>Based on Source</a:t>
            </a:r>
          </a:p>
          <a:p>
            <a:pPr lvl="1"/>
            <a:r>
              <a:rPr lang="en-US" dirty="0" smtClean="0"/>
              <a:t>Sensor Hardware, Middleware, Context Servers</a:t>
            </a:r>
          </a:p>
          <a:p>
            <a:r>
              <a:rPr lang="en-US" dirty="0" smtClean="0"/>
              <a:t>Based on Sensor Types</a:t>
            </a:r>
          </a:p>
          <a:p>
            <a:pPr lvl="1"/>
            <a:r>
              <a:rPr lang="en-US" dirty="0" smtClean="0"/>
              <a:t>Physical, Virtual (</a:t>
            </a:r>
            <a:r>
              <a:rPr lang="en-US" dirty="0"/>
              <a:t>calendar, contact number directory, twitter statuses, email and chat </a:t>
            </a:r>
            <a:r>
              <a:rPr lang="en-US" dirty="0" smtClean="0"/>
              <a:t>applications)  and Logical (weather information)</a:t>
            </a:r>
          </a:p>
          <a:p>
            <a:r>
              <a:rPr lang="en-US" dirty="0" smtClean="0"/>
              <a:t>Based on Acquisition Process</a:t>
            </a:r>
          </a:p>
          <a:p>
            <a:pPr lvl="1"/>
            <a:r>
              <a:rPr lang="en-US" dirty="0" err="1" smtClean="0"/>
              <a:t>Sense,Derive,Manually</a:t>
            </a:r>
            <a:endParaRPr lang="en-US" dirty="0"/>
          </a:p>
        </p:txBody>
      </p:sp>
    </p:spTree>
    <p:extLst>
      <p:ext uri="{BB962C8B-B14F-4D97-AF65-F5344CB8AC3E}">
        <p14:creationId xmlns:p14="http://schemas.microsoft.com/office/powerpoint/2010/main" val="638046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and Sensor Networks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Sensors</a:t>
            </a:r>
          </a:p>
          <a:p>
            <a:pPr lvl="1"/>
            <a:r>
              <a:rPr lang="en-US" dirty="0" smtClean="0"/>
              <a:t>powerful </a:t>
            </a:r>
          </a:p>
          <a:p>
            <a:pPr lvl="1"/>
            <a:r>
              <a:rPr lang="en-US" dirty="0" smtClean="0"/>
              <a:t>cheaper </a:t>
            </a:r>
          </a:p>
          <a:p>
            <a:pPr lvl="1"/>
            <a:r>
              <a:rPr lang="en-US" dirty="0" smtClean="0"/>
              <a:t>smaller </a:t>
            </a:r>
            <a:r>
              <a:rPr lang="en-US" dirty="0"/>
              <a:t>in size </a:t>
            </a:r>
          </a:p>
          <a:p>
            <a:endParaRPr lang="en-US" dirty="0" smtClean="0"/>
          </a:p>
          <a:p>
            <a:endParaRPr lang="en-US" dirty="0" smtClean="0"/>
          </a:p>
          <a:p>
            <a:r>
              <a:rPr lang="en-US" dirty="0" err="1" smtClean="0"/>
              <a:t>IoT</a:t>
            </a:r>
            <a:r>
              <a:rPr lang="en-US" dirty="0" smtClean="0"/>
              <a:t> </a:t>
            </a:r>
            <a:endParaRPr lang="en-US" dirty="0"/>
          </a:p>
          <a:p>
            <a:pPr lvl="1"/>
            <a:r>
              <a:rPr lang="en-US" dirty="0" smtClean="0"/>
              <a:t>billions </a:t>
            </a:r>
            <a:r>
              <a:rPr lang="en-US" dirty="0"/>
              <a:t>of sensors are connected </a:t>
            </a:r>
            <a:endParaRPr lang="en-US" dirty="0" smtClean="0"/>
          </a:p>
          <a:p>
            <a:pPr lvl="2"/>
            <a:r>
              <a:rPr lang="en-US" dirty="0" smtClean="0"/>
              <a:t>to </a:t>
            </a:r>
            <a:r>
              <a:rPr lang="en-US" dirty="0"/>
              <a:t>the Internet </a:t>
            </a:r>
          </a:p>
          <a:p>
            <a:endParaRPr lang="en-US" dirty="0" smtClean="0"/>
          </a:p>
          <a:p>
            <a:r>
              <a:rPr lang="en-US" dirty="0" smtClean="0"/>
              <a:t>Big Data</a:t>
            </a:r>
            <a:endParaRPr lang="en-US" dirty="0"/>
          </a:p>
          <a:p>
            <a:endParaRPr lang="en-US" dirty="0" smtClean="0"/>
          </a:p>
          <a:p>
            <a:r>
              <a:rPr lang="en-US" dirty="0" smtClean="0"/>
              <a:t>Middleware solutions</a:t>
            </a:r>
            <a:endParaRPr lang="en-US" dirty="0"/>
          </a:p>
        </p:txBody>
      </p:sp>
      <p:pic>
        <p:nvPicPr>
          <p:cNvPr id="4" name="Picture 3"/>
          <p:cNvPicPr>
            <a:picLocks noChangeAspect="1"/>
          </p:cNvPicPr>
          <p:nvPr/>
        </p:nvPicPr>
        <p:blipFill>
          <a:blip r:embed="rId2"/>
          <a:stretch>
            <a:fillRect/>
          </a:stretch>
        </p:blipFill>
        <p:spPr>
          <a:xfrm>
            <a:off x="3111500" y="1320799"/>
            <a:ext cx="3848100" cy="2809259"/>
          </a:xfrm>
          <a:prstGeom prst="rect">
            <a:avLst/>
          </a:prstGeom>
        </p:spPr>
      </p:pic>
      <p:pic>
        <p:nvPicPr>
          <p:cNvPr id="5" name="Picture 4"/>
          <p:cNvPicPr>
            <a:picLocks noChangeAspect="1"/>
          </p:cNvPicPr>
          <p:nvPr/>
        </p:nvPicPr>
        <p:blipFill>
          <a:blip r:embed="rId3"/>
          <a:stretch>
            <a:fillRect/>
          </a:stretch>
        </p:blipFill>
        <p:spPr>
          <a:xfrm>
            <a:off x="6187492" y="3888758"/>
            <a:ext cx="2867608" cy="2829542"/>
          </a:xfrm>
          <a:prstGeom prst="rect">
            <a:avLst/>
          </a:prstGeom>
        </p:spPr>
      </p:pic>
    </p:spTree>
    <p:extLst>
      <p:ext uri="{BB962C8B-B14F-4D97-AF65-F5344CB8AC3E}">
        <p14:creationId xmlns:p14="http://schemas.microsoft.com/office/powerpoint/2010/main" val="3988660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Key-Value </a:t>
            </a:r>
            <a:r>
              <a:rPr lang="en-US" dirty="0" err="1" smtClean="0"/>
              <a:t>Modelling</a:t>
            </a:r>
            <a:endParaRPr lang="en-US" dirty="0" smtClean="0"/>
          </a:p>
          <a:p>
            <a:r>
              <a:rPr lang="en-US" dirty="0" smtClean="0"/>
              <a:t>Markup Scheme </a:t>
            </a:r>
            <a:r>
              <a:rPr lang="en-US" dirty="0" err="1" smtClean="0"/>
              <a:t>Modelling</a:t>
            </a:r>
            <a:r>
              <a:rPr lang="en-US" dirty="0" smtClean="0"/>
              <a:t> (Tagged Encoding)</a:t>
            </a:r>
          </a:p>
          <a:p>
            <a:pPr lvl="1"/>
            <a:r>
              <a:rPr lang="en-US" dirty="0" smtClean="0"/>
              <a:t>XML, JSON, </a:t>
            </a:r>
            <a:r>
              <a:rPr lang="en-US" dirty="0" err="1" smtClean="0"/>
              <a:t>ContextML</a:t>
            </a:r>
            <a:r>
              <a:rPr lang="en-US" dirty="0" smtClean="0"/>
              <a:t>, </a:t>
            </a:r>
            <a:r>
              <a:rPr lang="is-IS" dirty="0" smtClean="0"/>
              <a:t>…</a:t>
            </a:r>
          </a:p>
          <a:p>
            <a:r>
              <a:rPr lang="is-IS" dirty="0" smtClean="0"/>
              <a:t>Graphical Modelling</a:t>
            </a:r>
          </a:p>
          <a:p>
            <a:pPr lvl="1"/>
            <a:r>
              <a:rPr lang="is-IS" dirty="0" smtClean="0"/>
              <a:t>UML, ORM</a:t>
            </a:r>
          </a:p>
          <a:p>
            <a:r>
              <a:rPr lang="is-IS" dirty="0" smtClean="0"/>
              <a:t>Object Based Modelling</a:t>
            </a:r>
          </a:p>
          <a:p>
            <a:r>
              <a:rPr lang="is-IS" dirty="0" smtClean="0"/>
              <a:t>Logic Based Modelling</a:t>
            </a:r>
          </a:p>
          <a:p>
            <a:r>
              <a:rPr lang="is-IS" dirty="0" smtClean="0"/>
              <a:t>Ontology Based Modelling</a:t>
            </a:r>
            <a:endParaRPr lang="en-US" dirty="0"/>
          </a:p>
        </p:txBody>
      </p:sp>
    </p:spTree>
    <p:extLst>
      <p:ext uri="{BB962C8B-B14F-4D97-AF65-F5344CB8AC3E}">
        <p14:creationId xmlns:p14="http://schemas.microsoft.com/office/powerpoint/2010/main" val="3887338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Reasoning Decision Models</a:t>
            </a:r>
            <a:endParaRPr lang="en-US" dirty="0"/>
          </a:p>
        </p:txBody>
      </p:sp>
      <p:sp>
        <p:nvSpPr>
          <p:cNvPr id="3" name="Content Placeholder 2"/>
          <p:cNvSpPr>
            <a:spLocks noGrp="1"/>
          </p:cNvSpPr>
          <p:nvPr>
            <p:ph idx="1"/>
          </p:nvPr>
        </p:nvSpPr>
        <p:spPr/>
        <p:txBody>
          <a:bodyPr/>
          <a:lstStyle/>
          <a:p>
            <a:r>
              <a:rPr lang="en-US" dirty="0" smtClean="0"/>
              <a:t>Context pre-processing</a:t>
            </a:r>
          </a:p>
          <a:p>
            <a:r>
              <a:rPr lang="en-US" dirty="0" smtClean="0"/>
              <a:t>Sensor data fusion</a:t>
            </a:r>
          </a:p>
          <a:p>
            <a:r>
              <a:rPr lang="en-US" dirty="0" smtClean="0"/>
              <a:t>Context inference</a:t>
            </a:r>
          </a:p>
          <a:p>
            <a:r>
              <a:rPr lang="en-US" i="1" dirty="0"/>
              <a:t>supervised learning, unsupervised learning, rules, fuzzy logic, ontological reasoning </a:t>
            </a:r>
            <a:r>
              <a:rPr lang="en-US" dirty="0"/>
              <a:t>and </a:t>
            </a:r>
            <a:r>
              <a:rPr lang="en-US" i="1" dirty="0"/>
              <a:t>probabilistic reasoning</a:t>
            </a:r>
            <a:r>
              <a:rPr lang="en-US" dirty="0"/>
              <a:t>. </a:t>
            </a:r>
          </a:p>
          <a:p>
            <a:endParaRPr lang="en-US" dirty="0"/>
          </a:p>
        </p:txBody>
      </p:sp>
      <p:pic>
        <p:nvPicPr>
          <p:cNvPr id="4" name="Picture 3"/>
          <p:cNvPicPr>
            <a:picLocks noChangeAspect="1"/>
          </p:cNvPicPr>
          <p:nvPr/>
        </p:nvPicPr>
        <p:blipFill>
          <a:blip r:embed="rId2"/>
          <a:stretch>
            <a:fillRect/>
          </a:stretch>
        </p:blipFill>
        <p:spPr>
          <a:xfrm>
            <a:off x="190500" y="3695700"/>
            <a:ext cx="8730703" cy="2781300"/>
          </a:xfrm>
          <a:prstGeom prst="rect">
            <a:avLst/>
          </a:prstGeom>
        </p:spPr>
      </p:pic>
    </p:spTree>
    <p:extLst>
      <p:ext uri="{BB962C8B-B14F-4D97-AF65-F5344CB8AC3E}">
        <p14:creationId xmlns:p14="http://schemas.microsoft.com/office/powerpoint/2010/main" val="3891723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8795" r="-58795"/>
          <a:stretch>
            <a:fillRect/>
          </a:stretch>
        </p:blipFill>
        <p:spPr>
          <a:xfrm>
            <a:off x="-1144503" y="139924"/>
            <a:ext cx="11336753" cy="6718076"/>
          </a:xfrm>
        </p:spPr>
      </p:pic>
    </p:spTree>
    <p:extLst>
      <p:ext uri="{BB962C8B-B14F-4D97-AF65-F5344CB8AC3E}">
        <p14:creationId xmlns:p14="http://schemas.microsoft.com/office/powerpoint/2010/main" val="316125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Middleware?</a:t>
            </a:r>
            <a:endParaRPr lang="en-US" dirty="0"/>
          </a:p>
        </p:txBody>
      </p:sp>
      <p:sp>
        <p:nvSpPr>
          <p:cNvPr id="3" name="Content Placeholder 2"/>
          <p:cNvSpPr>
            <a:spLocks noGrp="1"/>
          </p:cNvSpPr>
          <p:nvPr>
            <p:ph idx="1"/>
          </p:nvPr>
        </p:nvSpPr>
        <p:spPr/>
        <p:txBody>
          <a:bodyPr/>
          <a:lstStyle/>
          <a:p>
            <a:r>
              <a:rPr lang="en-US" i="1" dirty="0"/>
              <a:t>Middleware is a software layer that stands between the networked operating system and the application and provides well known reusable solutions to frequently encountered problems like heterogeneity, inter- operability, security, </a:t>
            </a:r>
            <a:r>
              <a:rPr lang="en-US" i="1" dirty="0" smtClean="0"/>
              <a:t>dependability.</a:t>
            </a:r>
            <a:endParaRPr lang="en-US" dirty="0"/>
          </a:p>
        </p:txBody>
      </p:sp>
      <p:pic>
        <p:nvPicPr>
          <p:cNvPr id="4" name="Picture 3"/>
          <p:cNvPicPr>
            <a:picLocks noChangeAspect="1"/>
          </p:cNvPicPr>
          <p:nvPr/>
        </p:nvPicPr>
        <p:blipFill>
          <a:blip r:embed="rId3"/>
          <a:stretch>
            <a:fillRect/>
          </a:stretch>
        </p:blipFill>
        <p:spPr>
          <a:xfrm>
            <a:off x="2755900" y="3555999"/>
            <a:ext cx="3429000" cy="3109347"/>
          </a:xfrm>
          <a:prstGeom prst="rect">
            <a:avLst/>
          </a:prstGeom>
        </p:spPr>
      </p:pic>
    </p:spTree>
    <p:extLst>
      <p:ext uri="{BB962C8B-B14F-4D97-AF65-F5344CB8AC3E}">
        <p14:creationId xmlns:p14="http://schemas.microsoft.com/office/powerpoint/2010/main" val="986780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 Solutions for </a:t>
            </a:r>
            <a:r>
              <a:rPr lang="en-US" dirty="0" err="1" smtClean="0"/>
              <a:t>IoT</a:t>
            </a:r>
            <a:endParaRPr lang="en-US" dirty="0"/>
          </a:p>
        </p:txBody>
      </p:sp>
      <p:sp>
        <p:nvSpPr>
          <p:cNvPr id="3" name="Content Placeholder 2"/>
          <p:cNvSpPr>
            <a:spLocks noGrp="1"/>
          </p:cNvSpPr>
          <p:nvPr>
            <p:ph idx="1"/>
          </p:nvPr>
        </p:nvSpPr>
        <p:spPr>
          <a:xfrm>
            <a:off x="457200" y="1600200"/>
            <a:ext cx="4356100" cy="1866900"/>
          </a:xfrm>
        </p:spPr>
        <p:txBody>
          <a:bodyPr>
            <a:normAutofit fontScale="55000" lnSpcReduction="20000"/>
          </a:bodyPr>
          <a:lstStyle/>
          <a:p>
            <a:r>
              <a:rPr lang="en-US" dirty="0"/>
              <a:t>device </a:t>
            </a:r>
            <a:r>
              <a:rPr lang="en-US" dirty="0" smtClean="0"/>
              <a:t>management </a:t>
            </a:r>
          </a:p>
          <a:p>
            <a:endParaRPr lang="en-US" dirty="0"/>
          </a:p>
          <a:p>
            <a:r>
              <a:rPr lang="en-US" dirty="0" smtClean="0"/>
              <a:t>interoperability</a:t>
            </a:r>
            <a:endParaRPr lang="en-US" dirty="0"/>
          </a:p>
          <a:p>
            <a:endParaRPr lang="en-US" dirty="0" smtClean="0"/>
          </a:p>
          <a:p>
            <a:r>
              <a:rPr lang="en-US" dirty="0" smtClean="0"/>
              <a:t>platform portability </a:t>
            </a:r>
          </a:p>
          <a:p>
            <a:endParaRPr lang="en-US" dirty="0" smtClean="0"/>
          </a:p>
          <a:p>
            <a:r>
              <a:rPr lang="en-US" dirty="0" smtClean="0"/>
              <a:t>context</a:t>
            </a:r>
            <a:r>
              <a:rPr lang="en-US" dirty="0"/>
              <a:t>-</a:t>
            </a:r>
            <a:r>
              <a:rPr lang="en-US" dirty="0" smtClean="0"/>
              <a:t>awareness </a:t>
            </a:r>
          </a:p>
          <a:p>
            <a:endParaRPr lang="en-US" dirty="0"/>
          </a:p>
          <a:p>
            <a:r>
              <a:rPr lang="en-US" dirty="0" smtClean="0"/>
              <a:t>security </a:t>
            </a:r>
            <a:r>
              <a:rPr lang="en-US" dirty="0"/>
              <a:t>and privacy </a:t>
            </a:r>
          </a:p>
          <a:p>
            <a:endParaRPr lang="en-US" dirty="0"/>
          </a:p>
        </p:txBody>
      </p:sp>
      <p:pic>
        <p:nvPicPr>
          <p:cNvPr id="4" name="Picture 3"/>
          <p:cNvPicPr>
            <a:picLocks noChangeAspect="1"/>
          </p:cNvPicPr>
          <p:nvPr/>
        </p:nvPicPr>
        <p:blipFill>
          <a:blip r:embed="rId2"/>
          <a:stretch>
            <a:fillRect/>
          </a:stretch>
        </p:blipFill>
        <p:spPr>
          <a:xfrm>
            <a:off x="2373025" y="2959100"/>
            <a:ext cx="6770975" cy="3810000"/>
          </a:xfrm>
          <a:prstGeom prst="rect">
            <a:avLst/>
          </a:prstGeom>
        </p:spPr>
      </p:pic>
    </p:spTree>
    <p:extLst>
      <p:ext uri="{BB962C8B-B14F-4D97-AF65-F5344CB8AC3E}">
        <p14:creationId xmlns:p14="http://schemas.microsoft.com/office/powerpoint/2010/main" val="3253300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Internet</a:t>
            </a:r>
            <a:endParaRPr lang="en-US" dirty="0"/>
          </a:p>
        </p:txBody>
      </p:sp>
      <p:pic>
        <p:nvPicPr>
          <p:cNvPr id="4" name="Content Placeholder 3"/>
          <p:cNvPicPr>
            <a:picLocks noGrp="1" noChangeAspect="1"/>
          </p:cNvPicPr>
          <p:nvPr>
            <p:ph idx="1"/>
          </p:nvPr>
        </p:nvPicPr>
        <p:blipFill>
          <a:blip r:embed="rId3"/>
          <a:srcRect t="-29772" b="-29772"/>
          <a:stretch>
            <a:fillRect/>
          </a:stretch>
        </p:blipFill>
        <p:spPr>
          <a:xfrm>
            <a:off x="142875" y="1282700"/>
            <a:ext cx="9001125" cy="5334000"/>
          </a:xfrm>
        </p:spPr>
      </p:pic>
    </p:spTree>
    <p:extLst>
      <p:ext uri="{BB962C8B-B14F-4D97-AF65-F5344CB8AC3E}">
        <p14:creationId xmlns:p14="http://schemas.microsoft.com/office/powerpoint/2010/main" val="547305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a:t>
            </a:r>
            <a:r>
              <a:rPr lang="en-US" dirty="0" err="1" smtClean="0"/>
              <a:t>IoT</a:t>
            </a:r>
            <a:endParaRPr lang="en-US" dirty="0"/>
          </a:p>
        </p:txBody>
      </p:sp>
      <p:sp>
        <p:nvSpPr>
          <p:cNvPr id="3" name="Content Placeholder 2"/>
          <p:cNvSpPr>
            <a:spLocks noGrp="1"/>
          </p:cNvSpPr>
          <p:nvPr>
            <p:ph idx="1"/>
          </p:nvPr>
        </p:nvSpPr>
        <p:spPr/>
        <p:txBody>
          <a:bodyPr>
            <a:normAutofit/>
          </a:bodyPr>
          <a:lstStyle/>
          <a:p>
            <a:r>
              <a:rPr lang="en-US" i="1" dirty="0" smtClean="0"/>
              <a:t>“</a:t>
            </a:r>
            <a:r>
              <a:rPr lang="en-US" i="1" dirty="0"/>
              <a:t>Things have identities and virtual personalities operating in smart spaces using intelligent interfaces to connect and communicate within social, </a:t>
            </a:r>
            <a:r>
              <a:rPr lang="en-US" i="1" dirty="0" smtClean="0"/>
              <a:t>environment</a:t>
            </a:r>
            <a:r>
              <a:rPr lang="en-US" i="1" dirty="0"/>
              <a:t>, and user contexts.” </a:t>
            </a:r>
            <a:endParaRPr lang="en-US" dirty="0"/>
          </a:p>
          <a:p>
            <a:endParaRPr lang="en-US" dirty="0"/>
          </a:p>
        </p:txBody>
      </p:sp>
      <p:pic>
        <p:nvPicPr>
          <p:cNvPr id="4" name="Picture 3"/>
          <p:cNvPicPr>
            <a:picLocks noChangeAspect="1"/>
          </p:cNvPicPr>
          <p:nvPr/>
        </p:nvPicPr>
        <p:blipFill>
          <a:blip r:embed="rId2"/>
          <a:stretch>
            <a:fillRect/>
          </a:stretch>
        </p:blipFill>
        <p:spPr>
          <a:xfrm>
            <a:off x="4862322" y="3086100"/>
            <a:ext cx="3824478" cy="3035300"/>
          </a:xfrm>
          <a:prstGeom prst="rect">
            <a:avLst/>
          </a:prstGeom>
        </p:spPr>
      </p:pic>
      <p:pic>
        <p:nvPicPr>
          <p:cNvPr id="6" name="Picture 5"/>
          <p:cNvPicPr>
            <a:picLocks noChangeAspect="1"/>
          </p:cNvPicPr>
          <p:nvPr/>
        </p:nvPicPr>
        <p:blipFill>
          <a:blip r:embed="rId3"/>
          <a:stretch>
            <a:fillRect/>
          </a:stretch>
        </p:blipFill>
        <p:spPr>
          <a:xfrm>
            <a:off x="457200" y="3263899"/>
            <a:ext cx="3962400" cy="3049191"/>
          </a:xfrm>
          <a:prstGeom prst="rect">
            <a:avLst/>
          </a:prstGeom>
        </p:spPr>
      </p:pic>
    </p:spTree>
    <p:extLst>
      <p:ext uri="{BB962C8B-B14F-4D97-AF65-F5344CB8AC3E}">
        <p14:creationId xmlns:p14="http://schemas.microsoft.com/office/powerpoint/2010/main" val="3626195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a:t>
            </a:r>
            <a:r>
              <a:rPr lang="en-US" dirty="0" err="1" smtClean="0"/>
              <a:t>IoT</a:t>
            </a:r>
            <a:endParaRPr lang="en-US" dirty="0"/>
          </a:p>
        </p:txBody>
      </p:sp>
      <p:sp>
        <p:nvSpPr>
          <p:cNvPr id="3" name="Content Placeholder 2"/>
          <p:cNvSpPr>
            <a:spLocks noGrp="1"/>
          </p:cNvSpPr>
          <p:nvPr>
            <p:ph idx="1"/>
          </p:nvPr>
        </p:nvSpPr>
        <p:spPr/>
        <p:txBody>
          <a:bodyPr/>
          <a:lstStyle/>
          <a:p>
            <a:r>
              <a:rPr lang="en-US" i="1" dirty="0"/>
              <a:t>“The semantic origin of the expression is composed by two words and concepts: Internet and Thing, where Internet can be defined as the world-wide network of interconnected computer networks, based on a standard communication protocol, the Internet suite (TCP/IP), while Thing is an object not precisely identifiable Therefore, semantically, Internet of Things means a world-wide network of interconnected objects uniquely addressable, based on standard communication protocols.” </a:t>
            </a:r>
            <a:endParaRPr lang="en-US" dirty="0"/>
          </a:p>
          <a:p>
            <a:endParaRPr lang="en-US" dirty="0"/>
          </a:p>
        </p:txBody>
      </p:sp>
    </p:spTree>
    <p:extLst>
      <p:ext uri="{BB962C8B-B14F-4D97-AF65-F5344CB8AC3E}">
        <p14:creationId xmlns:p14="http://schemas.microsoft.com/office/powerpoint/2010/main" val="3289707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a:t>
            </a:r>
            <a:r>
              <a:rPr lang="en-US" dirty="0" err="1" smtClean="0"/>
              <a:t>IoT</a:t>
            </a:r>
            <a:endParaRPr lang="en-US" dirty="0"/>
          </a:p>
        </p:txBody>
      </p:sp>
      <p:sp>
        <p:nvSpPr>
          <p:cNvPr id="3" name="Content Placeholder 2"/>
          <p:cNvSpPr>
            <a:spLocks noGrp="1"/>
          </p:cNvSpPr>
          <p:nvPr>
            <p:ph idx="1"/>
          </p:nvPr>
        </p:nvSpPr>
        <p:spPr/>
        <p:txBody>
          <a:bodyPr/>
          <a:lstStyle/>
          <a:p>
            <a:r>
              <a:rPr lang="en-US" i="1" dirty="0"/>
              <a:t>“The Internet of Things allows people and things</a:t>
            </a:r>
            <a:r>
              <a:rPr lang="en-US" dirty="0"/>
              <a:t>2 </a:t>
            </a:r>
            <a:r>
              <a:rPr lang="en-US" i="1" dirty="0"/>
              <a:t>to be connected Anytime, Anyplace, with Any- thing and Anyone, ideally using Any path/network and Any service.” </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297841" y="2739285"/>
            <a:ext cx="4106674" cy="3737715"/>
          </a:xfrm>
          <a:prstGeom prst="rect">
            <a:avLst/>
          </a:prstGeom>
        </p:spPr>
      </p:pic>
    </p:spTree>
    <p:extLst>
      <p:ext uri="{BB962C8B-B14F-4D97-AF65-F5344CB8AC3E}">
        <p14:creationId xmlns:p14="http://schemas.microsoft.com/office/powerpoint/2010/main" val="421635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3074</TotalTime>
  <Words>1377</Words>
  <Application>Microsoft Office PowerPoint</Application>
  <PresentationFormat>On-screen Show (4:3)</PresentationFormat>
  <Paragraphs>207</Paragraphs>
  <Slides>32</Slides>
  <Notes>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Clarity</vt:lpstr>
      <vt:lpstr>Context-awareness</vt:lpstr>
      <vt:lpstr>What is Context-Awareness?</vt:lpstr>
      <vt:lpstr>IoT and Sensor Networks</vt:lpstr>
      <vt:lpstr>What is Middleware?</vt:lpstr>
      <vt:lpstr>Middleware Solutions for IoT</vt:lpstr>
      <vt:lpstr>Evolution of Internet</vt:lpstr>
      <vt:lpstr>Definitions of IoT</vt:lpstr>
      <vt:lpstr>Definitions of IoT</vt:lpstr>
      <vt:lpstr>Definitions of IoT</vt:lpstr>
      <vt:lpstr>IoT App Categories</vt:lpstr>
      <vt:lpstr>IoT App Categories</vt:lpstr>
      <vt:lpstr>Sensor Networks</vt:lpstr>
      <vt:lpstr>Relationship between Sensor Networks and IoT</vt:lpstr>
      <vt:lpstr>Major Chracteristics for IoT</vt:lpstr>
      <vt:lpstr>What is Context ?</vt:lpstr>
      <vt:lpstr>What is Context ?</vt:lpstr>
      <vt:lpstr>Raw Data and Context Information</vt:lpstr>
      <vt:lpstr>Events</vt:lpstr>
      <vt:lpstr>Context-Awareness</vt:lpstr>
      <vt:lpstr>Context Model and Context Attribute</vt:lpstr>
      <vt:lpstr>Quality of Context</vt:lpstr>
      <vt:lpstr>Categories of Context</vt:lpstr>
      <vt:lpstr>A different Approach</vt:lpstr>
      <vt:lpstr> Levels of Context Awareness</vt:lpstr>
      <vt:lpstr>Characteristics of Context-Awareness</vt:lpstr>
      <vt:lpstr>Context LifeCycle</vt:lpstr>
      <vt:lpstr>Context LifeCycle</vt:lpstr>
      <vt:lpstr>Context Lifecycle</vt:lpstr>
      <vt:lpstr>Context Acquisition</vt:lpstr>
      <vt:lpstr>Context Modelling</vt:lpstr>
      <vt:lpstr>Context Reasoning Decision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Context-awareness</dc:title>
  <dc:creator>Amaç Güvensan</dc:creator>
  <cp:lastModifiedBy>M. Amac GUVENSAN</cp:lastModifiedBy>
  <cp:revision>26</cp:revision>
  <dcterms:created xsi:type="dcterms:W3CDTF">2016-09-27T16:53:09Z</dcterms:created>
  <dcterms:modified xsi:type="dcterms:W3CDTF">2017-09-28T06:02:24Z</dcterms:modified>
</cp:coreProperties>
</file>